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p:restoredTop sz="94610"/>
  </p:normalViewPr>
  <p:slideViewPr>
    <p:cSldViewPr snapToGrid="0" snapToObjects="1">
      <p:cViewPr varScale="1">
        <p:scale>
          <a:sx n="117" d="100"/>
          <a:sy n="117" d="100"/>
        </p:scale>
        <p:origin x="6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618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91978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80419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2467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413259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655739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31118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10461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2846125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177419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0.jpe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25.jpeg"/><Relationship Id="rId10"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1B2F"/>
        </a:solidFill>
        <a:effectLst/>
      </p:bgPr>
    </p:bg>
    <p:spTree>
      <p:nvGrpSpPr>
        <p:cNvPr id="1" name=""/>
        <p:cNvGrpSpPr/>
        <p:nvPr/>
      </p:nvGrpSpPr>
      <p:grpSpPr>
        <a:xfrm>
          <a:off x="0" y="0"/>
          <a:ext cx="0" cy="0"/>
          <a:chOff x="0" y="0"/>
          <a:chExt cx="0" cy="0"/>
        </a:xfrm>
      </p:grpSpPr>
      <p:pic>
        <p:nvPicPr>
          <p:cNvPr id="18" name="Image 17" descr="Une image contenant Visage humain, personne, plein air, habits&#10;&#10;Description générée automatiquement"/>
          <p:cNvPicPr>
            <a:picLocks noChangeAspect="1"/>
          </p:cNvPicPr>
          <p:nvPr/>
        </p:nvPicPr>
        <p:blipFill rotWithShape="1">
          <a:blip r:embed="rId3"/>
          <a:srcRect r="33287"/>
          <a:stretch>
            <a:fillRect/>
          </a:stretch>
        </p:blipFill>
        <p:spPr>
          <a:xfrm>
            <a:off x="-325464" y="186186"/>
            <a:ext cx="5153496" cy="5143500"/>
          </a:xfrm>
          <a:prstGeom prst="rect">
            <a:avLst/>
          </a:prstGeom>
        </p:spPr>
      </p:pic>
      <p:sp>
        <p:nvSpPr>
          <p:cNvPr id="3" name="Shape 0"/>
          <p:cNvSpPr/>
          <p:nvPr/>
        </p:nvSpPr>
        <p:spPr>
          <a:xfrm>
            <a:off x="3840480" y="0"/>
            <a:ext cx="1371600" cy="5143500"/>
          </a:xfrm>
          <a:prstGeom prst="rect">
            <a:avLst/>
          </a:prstGeom>
          <a:solidFill>
            <a:srgbClr val="1B1B2F">
              <a:alpha val="60000"/>
            </a:srgbClr>
          </a:solidFill>
        </p:spPr>
        <p:txBody>
          <a:bodyPr/>
          <a:lstStyle/>
          <a:p>
            <a:endParaRPr lang="fr-FR"/>
          </a:p>
        </p:txBody>
      </p:sp>
      <p:sp>
        <p:nvSpPr>
          <p:cNvPr id="4" name="Shape 1"/>
          <p:cNvSpPr/>
          <p:nvPr/>
        </p:nvSpPr>
        <p:spPr>
          <a:xfrm>
            <a:off x="4663440" y="548640"/>
            <a:ext cx="18288" cy="4023360"/>
          </a:xfrm>
          <a:prstGeom prst="rect">
            <a:avLst/>
          </a:prstGeom>
          <a:solidFill>
            <a:srgbClr val="C71585"/>
          </a:solidFill>
        </p:spPr>
        <p:txBody>
          <a:bodyPr/>
          <a:lstStyle/>
          <a:p>
            <a:endParaRPr lang="fr-FR"/>
          </a:p>
        </p:txBody>
      </p:sp>
      <p:sp>
        <p:nvSpPr>
          <p:cNvPr id="6" name="Text 2"/>
          <p:cNvSpPr/>
          <p:nvPr/>
        </p:nvSpPr>
        <p:spPr>
          <a:xfrm>
            <a:off x="4983480" y="1691640"/>
            <a:ext cx="3657600" cy="228600"/>
          </a:xfrm>
          <a:prstGeom prst="rect">
            <a:avLst/>
          </a:prstGeom>
          <a:noFill/>
        </p:spPr>
        <p:txBody>
          <a:bodyPr wrap="square" lIns="0" tIns="0" rIns="0" bIns="0" rtlCol="0" anchor="ctr"/>
          <a:lstStyle/>
          <a:p>
            <a:pPr marL="0" indent="0">
              <a:buNone/>
            </a:pPr>
            <a:r>
              <a:rPr lang="en-US" sz="900" b="1" kern="0" spc="700" dirty="0">
                <a:solidFill>
                  <a:srgbClr val="E91E9C"/>
                </a:solidFill>
                <a:latin typeface="Arial" panose="020B0604020202020204" pitchFamily="34" charset="0"/>
                <a:ea typeface="Arial" panose="020B0604020202020204" pitchFamily="34" charset="-122"/>
                <a:cs typeface="Arial" panose="020B0604020202020204" pitchFamily="34" charset="-120"/>
              </a:rPr>
              <a:t>KIT MEDIA 2026</a:t>
            </a:r>
            <a:endParaRPr lang="en-US" sz="900" dirty="0"/>
          </a:p>
        </p:txBody>
      </p:sp>
      <p:sp>
        <p:nvSpPr>
          <p:cNvPr id="7" name="Text 3"/>
          <p:cNvSpPr/>
          <p:nvPr/>
        </p:nvSpPr>
        <p:spPr>
          <a:xfrm>
            <a:off x="4983480" y="2011680"/>
            <a:ext cx="3657600" cy="914400"/>
          </a:xfrm>
          <a:prstGeom prst="rect">
            <a:avLst/>
          </a:prstGeom>
          <a:noFill/>
        </p:spPr>
        <p:txBody>
          <a:bodyPr wrap="square" lIns="0" tIns="0" rIns="0" bIns="0" rtlCol="0" anchor="ctr"/>
          <a:lstStyle/>
          <a:p>
            <a:pPr marL="0" indent="0">
              <a:buNone/>
            </a:pPr>
            <a:r>
              <a:rPr lang="en-US" sz="2600" dirty="0">
                <a:solidFill>
                  <a:srgbClr val="FFFFFF"/>
                </a:solidFill>
                <a:latin typeface="Georgia" panose="02040502050405020303" pitchFamily="34" charset="0"/>
                <a:ea typeface="Georgia" panose="02040502050405020303" pitchFamily="34" charset="-122"/>
                <a:cs typeface="Arial" panose="020B0604020202020204" pitchFamily="34" charset="0"/>
              </a:rPr>
              <a:t>Pilote automobile</a:t>
            </a:r>
            <a:endParaRPr lang="en-US" sz="2600" dirty="0"/>
          </a:p>
          <a:p>
            <a:pPr marL="0" indent="0">
              <a:buNone/>
            </a:pPr>
            <a:r>
              <a:rPr lang="en-US" sz="2600" dirty="0">
                <a:solidFill>
                  <a:srgbClr val="FFFFFF"/>
                </a:solidFill>
                <a:latin typeface="Georgia" panose="02040502050405020303" pitchFamily="34" charset="0"/>
                <a:ea typeface="Georgia" panose="02040502050405020303" pitchFamily="34" charset="-122"/>
                <a:cs typeface="Arial" panose="020B0604020202020204" pitchFamily="34" charset="0"/>
              </a:rPr>
              <a:t>&amp; Ambassadrice</a:t>
            </a:r>
            <a:endParaRPr lang="en-US" sz="2600" dirty="0"/>
          </a:p>
        </p:txBody>
      </p:sp>
      <p:sp>
        <p:nvSpPr>
          <p:cNvPr id="8" name="Text 4"/>
          <p:cNvSpPr/>
          <p:nvPr/>
        </p:nvSpPr>
        <p:spPr>
          <a:xfrm>
            <a:off x="4983480" y="3063240"/>
            <a:ext cx="3657600" cy="594360"/>
          </a:xfrm>
          <a:prstGeom prst="rect">
            <a:avLst/>
          </a:prstGeom>
          <a:noFill/>
        </p:spPr>
        <p:txBody>
          <a:bodyPr wrap="square" lIns="0" tIns="0" rIns="0" bIns="0" rtlCol="0" anchor="ctr"/>
          <a:lstStyle/>
          <a:p>
            <a:pPr marL="0" indent="0">
              <a:buNone/>
            </a:pPr>
            <a:r>
              <a:rPr lang="en-US" sz="900" dirty="0">
                <a:solidFill>
                  <a:srgbClr val="9CA3AF"/>
                </a:solidFill>
                <a:latin typeface="Arial" panose="020B0604020202020204" pitchFamily="34" charset="0"/>
                <a:ea typeface="Arial" panose="020B0604020202020204" pitchFamily="34" charset="-122"/>
                <a:cs typeface="Arial" panose="020B0604020202020204" pitchFamily="34" charset="-120"/>
              </a:rPr>
              <a:t>Vice-championne F1 Academy 2023</a:t>
            </a:r>
            <a:endParaRPr lang="en-US" sz="900" dirty="0"/>
          </a:p>
          <a:p>
            <a:pPr marL="0" indent="0">
              <a:buNone/>
            </a:pPr>
            <a:r>
              <a:rPr lang="en-US" sz="900" dirty="0">
                <a:solidFill>
                  <a:srgbClr val="9CA3AF"/>
                </a:solidFill>
                <a:latin typeface="Arial" panose="020B0604020202020204" pitchFamily="34" charset="0"/>
                <a:ea typeface="Arial" panose="020B0604020202020204" pitchFamily="34" charset="-122"/>
                <a:cs typeface="Arial" panose="020B0604020202020204" pitchFamily="34" charset="-120"/>
              </a:rPr>
              <a:t>Première femme à remporter une course</a:t>
            </a:r>
            <a:endParaRPr lang="en-US" sz="900" dirty="0"/>
          </a:p>
          <a:p>
            <a:pPr marL="0" indent="0">
              <a:buNone/>
            </a:pPr>
            <a:r>
              <a:rPr lang="en-US" sz="900" dirty="0">
                <a:solidFill>
                  <a:srgbClr val="9CA3AF"/>
                </a:solidFill>
                <a:latin typeface="Arial" panose="020B0604020202020204" pitchFamily="34" charset="0"/>
                <a:ea typeface="Arial" panose="020B0604020202020204" pitchFamily="34" charset="-122"/>
                <a:cs typeface="Arial" panose="020B0604020202020204" pitchFamily="34" charset="-120"/>
              </a:rPr>
              <a:t>Michelin Le Mans Cup</a:t>
            </a:r>
            <a:endParaRPr lang="en-US" sz="900" dirty="0"/>
          </a:p>
        </p:txBody>
      </p:sp>
      <p:sp>
        <p:nvSpPr>
          <p:cNvPr id="9" name="Shape 5"/>
          <p:cNvSpPr/>
          <p:nvPr/>
        </p:nvSpPr>
        <p:spPr>
          <a:xfrm>
            <a:off x="4983480" y="3840480"/>
            <a:ext cx="3017520" cy="9144"/>
          </a:xfrm>
          <a:prstGeom prst="rect">
            <a:avLst/>
          </a:prstGeom>
          <a:solidFill>
            <a:srgbClr val="C71585">
              <a:alpha val="50000"/>
            </a:srgbClr>
          </a:solidFill>
        </p:spPr>
        <p:txBody>
          <a:bodyPr/>
          <a:lstStyle/>
          <a:p>
            <a:endParaRPr lang="fr-FR"/>
          </a:p>
        </p:txBody>
      </p:sp>
      <p:pic>
        <p:nvPicPr>
          <p:cNvPr id="10" name="Image 2" descr="preencoded.png"/>
          <p:cNvPicPr>
            <a:picLocks noChangeAspect="1"/>
          </p:cNvPicPr>
          <p:nvPr/>
        </p:nvPicPr>
        <p:blipFill>
          <a:blip r:embed="rId4"/>
          <a:stretch>
            <a:fillRect/>
          </a:stretch>
        </p:blipFill>
        <p:spPr>
          <a:xfrm>
            <a:off x="4983480" y="4023360"/>
            <a:ext cx="164592" cy="164592"/>
          </a:xfrm>
          <a:prstGeom prst="rect">
            <a:avLst/>
          </a:prstGeom>
        </p:spPr>
      </p:pic>
      <p:sp>
        <p:nvSpPr>
          <p:cNvPr id="11" name="Text 6"/>
          <p:cNvSpPr/>
          <p:nvPr/>
        </p:nvSpPr>
        <p:spPr>
          <a:xfrm>
            <a:off x="5193792" y="4005072"/>
            <a:ext cx="1097280" cy="201168"/>
          </a:xfrm>
          <a:prstGeom prst="rect">
            <a:avLst/>
          </a:prstGeom>
          <a:noFill/>
        </p:spPr>
        <p:txBody>
          <a:bodyPr wrap="square" lIns="0" tIns="0" rIns="0" bIns="0" rtlCol="0" anchor="ctr"/>
          <a:lstStyle/>
          <a:p>
            <a:pPr marL="0" indent="0">
              <a:buNone/>
            </a:pPr>
            <a:r>
              <a:rPr lang="en-US" sz="900" dirty="0">
                <a:solidFill>
                  <a:srgbClr val="FFFFFF"/>
                </a:solidFill>
                <a:latin typeface="Arial" panose="020B0604020202020204" pitchFamily="34" charset="0"/>
                <a:ea typeface="Arial" panose="020B0604020202020204" pitchFamily="34" charset="-122"/>
                <a:cs typeface="Arial" panose="020B0604020202020204" pitchFamily="34" charset="-120"/>
              </a:rPr>
              <a:t>41K followers</a:t>
            </a:r>
            <a:endParaRPr lang="en-US" sz="900" dirty="0"/>
          </a:p>
        </p:txBody>
      </p:sp>
      <p:pic>
        <p:nvPicPr>
          <p:cNvPr id="12" name="Image 3" descr="preencoded.png"/>
          <p:cNvPicPr>
            <a:picLocks noChangeAspect="1"/>
          </p:cNvPicPr>
          <p:nvPr/>
        </p:nvPicPr>
        <p:blipFill>
          <a:blip r:embed="rId5"/>
          <a:stretch>
            <a:fillRect/>
          </a:stretch>
        </p:blipFill>
        <p:spPr>
          <a:xfrm>
            <a:off x="6446520" y="4023360"/>
            <a:ext cx="164592" cy="164592"/>
          </a:xfrm>
          <a:prstGeom prst="rect">
            <a:avLst/>
          </a:prstGeom>
        </p:spPr>
      </p:pic>
      <p:sp>
        <p:nvSpPr>
          <p:cNvPr id="13" name="Text 7"/>
          <p:cNvSpPr/>
          <p:nvPr/>
        </p:nvSpPr>
        <p:spPr>
          <a:xfrm>
            <a:off x="6656832" y="4005072"/>
            <a:ext cx="1097280" cy="201168"/>
          </a:xfrm>
          <a:prstGeom prst="rect">
            <a:avLst/>
          </a:prstGeom>
          <a:noFill/>
        </p:spPr>
        <p:txBody>
          <a:bodyPr wrap="square" lIns="0" tIns="0" rIns="0" bIns="0" rtlCol="0" anchor="ctr"/>
          <a:lstStyle/>
          <a:p>
            <a:pPr marL="0" indent="0">
              <a:buNone/>
            </a:pPr>
            <a:r>
              <a:rPr lang="en-US" sz="900" dirty="0">
                <a:solidFill>
                  <a:srgbClr val="FFFFFF"/>
                </a:solidFill>
                <a:latin typeface="Arial" panose="020B0604020202020204" pitchFamily="34" charset="0"/>
                <a:ea typeface="Arial" panose="020B0604020202020204" pitchFamily="34" charset="-122"/>
                <a:cs typeface="Arial" panose="020B0604020202020204" pitchFamily="34" charset="-120"/>
              </a:rPr>
              <a:t>278 followers</a:t>
            </a:r>
            <a:endParaRPr lang="en-US" sz="900" dirty="0"/>
          </a:p>
        </p:txBody>
      </p:sp>
      <p:sp>
        <p:nvSpPr>
          <p:cNvPr id="14" name="Text 8"/>
          <p:cNvSpPr/>
          <p:nvPr/>
        </p:nvSpPr>
        <p:spPr>
          <a:xfrm>
            <a:off x="4983480" y="4343400"/>
            <a:ext cx="2743200" cy="182880"/>
          </a:xfrm>
          <a:prstGeom prst="rect">
            <a:avLst/>
          </a:prstGeom>
          <a:noFill/>
        </p:spPr>
        <p:txBody>
          <a:bodyPr wrap="square" lIns="0" tIns="0" rIns="0" bIns="0" rtlCol="0" anchor="ctr"/>
          <a:lstStyle/>
          <a:p>
            <a:pPr marL="0" indent="0">
              <a:buNone/>
            </a:pPr>
            <a:r>
              <a:rPr lang="en-US" sz="800" dirty="0">
                <a:solidFill>
                  <a:srgbClr val="9CA3AF"/>
                </a:solidFill>
                <a:latin typeface="Arial" panose="020B0604020202020204" pitchFamily="34" charset="0"/>
                <a:ea typeface="Arial" panose="020B0604020202020204" pitchFamily="34" charset="-122"/>
                <a:cs typeface="Arial" panose="020B0604020202020204" pitchFamily="34" charset="-120"/>
              </a:rPr>
              <a:t>443K+ vues en 90 jours</a:t>
            </a:r>
            <a:endParaRPr lang="en-US" sz="800" dirty="0"/>
          </a:p>
        </p:txBody>
      </p:sp>
      <p:pic>
        <p:nvPicPr>
          <p:cNvPr id="16" name="Image 15" descr="Une image contenant Police, Graphique, logo, graphisme&#10;&#10;Description générée automatiquement"/>
          <p:cNvPicPr>
            <a:picLocks noChangeAspect="1"/>
          </p:cNvPicPr>
          <p:nvPr/>
        </p:nvPicPr>
        <p:blipFill>
          <a:blip r:embed="rId6"/>
          <a:stretch>
            <a:fillRect/>
          </a:stretch>
        </p:blipFill>
        <p:spPr>
          <a:xfrm>
            <a:off x="4909398" y="524720"/>
            <a:ext cx="3494868" cy="10335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9FB"/>
        </a:solidFill>
        <a:effectLst/>
      </p:bgPr>
    </p:bg>
    <p:spTree>
      <p:nvGrpSpPr>
        <p:cNvPr id="1" name=""/>
        <p:cNvGrpSpPr/>
        <p:nvPr/>
      </p:nvGrpSpPr>
      <p:grpSpPr>
        <a:xfrm>
          <a:off x="0" y="0"/>
          <a:ext cx="0" cy="0"/>
          <a:chOff x="0" y="0"/>
          <a:chExt cx="0" cy="0"/>
        </a:xfrm>
      </p:grpSpPr>
      <p:sp>
        <p:nvSpPr>
          <p:cNvPr id="2" name="Shape 0"/>
          <p:cNvSpPr/>
          <p:nvPr/>
        </p:nvSpPr>
        <p:spPr>
          <a:xfrm>
            <a:off x="0" y="0"/>
            <a:ext cx="9144000" cy="27432"/>
          </a:xfrm>
          <a:prstGeom prst="rect">
            <a:avLst/>
          </a:prstGeom>
          <a:solidFill>
            <a:srgbClr val="C71585"/>
          </a:solidFill>
        </p:spPr>
        <p:txBody>
          <a:bodyPr/>
          <a:lstStyle/>
          <a:p>
            <a:endParaRPr lang="fr-FR"/>
          </a:p>
        </p:txBody>
      </p:sp>
      <p:sp>
        <p:nvSpPr>
          <p:cNvPr id="3" name="Text 1"/>
          <p:cNvSpPr/>
          <p:nvPr/>
        </p:nvSpPr>
        <p:spPr>
          <a:xfrm>
            <a:off x="640080" y="228600"/>
            <a:ext cx="7315200" cy="274320"/>
          </a:xfrm>
          <a:prstGeom prst="rect">
            <a:avLst/>
          </a:prstGeom>
          <a:noFill/>
        </p:spPr>
        <p:txBody>
          <a:bodyPr wrap="square" lIns="0" tIns="0" rIns="0" bIns="0" rtlCol="0" anchor="ctr"/>
          <a:lstStyle/>
          <a:p>
            <a:pPr marL="0" indent="0">
              <a:buNone/>
            </a:pPr>
            <a:r>
              <a:rPr lang="en-US" sz="1000" b="1" kern="0" spc="500" dirty="0">
                <a:solidFill>
                  <a:srgbClr val="C71585"/>
                </a:solidFill>
                <a:latin typeface="Arial" panose="020B0604020202020204" pitchFamily="34" charset="0"/>
                <a:ea typeface="Arial" panose="020B0604020202020204" pitchFamily="34" charset="-122"/>
                <a:cs typeface="Arial" panose="020B0604020202020204" pitchFamily="34" charset="-120"/>
              </a:rPr>
              <a:t>QUI EST LÉNA BÜHLER ?</a:t>
            </a:r>
            <a:endParaRPr lang="en-US" sz="1000" dirty="0"/>
          </a:p>
        </p:txBody>
      </p:sp>
      <p:sp>
        <p:nvSpPr>
          <p:cNvPr id="4" name="Shape 2"/>
          <p:cNvSpPr/>
          <p:nvPr/>
        </p:nvSpPr>
        <p:spPr>
          <a:xfrm>
            <a:off x="640080" y="640080"/>
            <a:ext cx="4846320" cy="210312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5" name="Text 3"/>
          <p:cNvSpPr/>
          <p:nvPr/>
        </p:nvSpPr>
        <p:spPr>
          <a:xfrm>
            <a:off x="914400" y="749808"/>
            <a:ext cx="4297680" cy="256032"/>
          </a:xfrm>
          <a:prstGeom prst="rect">
            <a:avLst/>
          </a:prstGeom>
          <a:noFill/>
        </p:spPr>
        <p:txBody>
          <a:bodyPr wrap="square" lIns="0" tIns="0" rIns="0" bIns="0" rtlCol="0" anchor="ctr"/>
          <a:lstStyle/>
          <a:p>
            <a:pPr marL="0" indent="0">
              <a:buNone/>
            </a:pPr>
            <a:r>
              <a:rPr lang="en-US" sz="900" dirty="0">
                <a:solidFill>
                  <a:srgbClr val="6B7280"/>
                </a:solidFill>
                <a:latin typeface="Arial" panose="020B0604020202020204" pitchFamily="34" charset="0"/>
                <a:ea typeface="Arial" panose="020B0604020202020204" pitchFamily="34" charset="-122"/>
                <a:cs typeface="Arial" panose="020B0604020202020204" pitchFamily="34" charset="-120"/>
              </a:rPr>
              <a:t>Nom</a:t>
            </a: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    Léna Bühler</a:t>
            </a:r>
            <a:endParaRPr lang="en-US" sz="900" dirty="0"/>
          </a:p>
        </p:txBody>
      </p:sp>
      <p:sp>
        <p:nvSpPr>
          <p:cNvPr id="6" name="Text 4"/>
          <p:cNvSpPr/>
          <p:nvPr/>
        </p:nvSpPr>
        <p:spPr>
          <a:xfrm>
            <a:off x="914400" y="1060704"/>
            <a:ext cx="4297680" cy="256032"/>
          </a:xfrm>
          <a:prstGeom prst="rect">
            <a:avLst/>
          </a:prstGeom>
          <a:noFill/>
        </p:spPr>
        <p:txBody>
          <a:bodyPr wrap="square" lIns="0" tIns="0" rIns="0" bIns="0" rtlCol="0" anchor="ctr"/>
          <a:lstStyle/>
          <a:p>
            <a:pPr marL="0" indent="0">
              <a:buNone/>
            </a:pPr>
            <a:r>
              <a:rPr lang="en-US" sz="900" dirty="0">
                <a:solidFill>
                  <a:srgbClr val="6B7280"/>
                </a:solidFill>
                <a:latin typeface="Arial" panose="020B0604020202020204" pitchFamily="34" charset="0"/>
                <a:ea typeface="Arial" panose="020B0604020202020204" pitchFamily="34" charset="-122"/>
                <a:cs typeface="Arial" panose="020B0604020202020204" pitchFamily="34" charset="-120"/>
              </a:rPr>
              <a:t>Âge</a:t>
            </a: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    28 ans (09.07.1997)</a:t>
            </a:r>
            <a:endParaRPr lang="en-US" sz="900" dirty="0"/>
          </a:p>
        </p:txBody>
      </p:sp>
      <p:sp>
        <p:nvSpPr>
          <p:cNvPr id="7" name="Text 5"/>
          <p:cNvSpPr/>
          <p:nvPr/>
        </p:nvSpPr>
        <p:spPr>
          <a:xfrm>
            <a:off x="914400" y="1371600"/>
            <a:ext cx="4297680" cy="256032"/>
          </a:xfrm>
          <a:prstGeom prst="rect">
            <a:avLst/>
          </a:prstGeom>
          <a:noFill/>
        </p:spPr>
        <p:txBody>
          <a:bodyPr wrap="square" lIns="0" tIns="0" rIns="0" bIns="0" rtlCol="0" anchor="ctr"/>
          <a:lstStyle/>
          <a:p>
            <a:pPr marL="0" indent="0">
              <a:buNone/>
            </a:pPr>
            <a:r>
              <a:rPr lang="en-US" sz="900" dirty="0">
                <a:solidFill>
                  <a:srgbClr val="6B7280"/>
                </a:solidFill>
                <a:latin typeface="Arial" panose="020B0604020202020204" pitchFamily="34" charset="0"/>
                <a:ea typeface="Arial" panose="020B0604020202020204" pitchFamily="34" charset="-122"/>
                <a:cs typeface="Arial" panose="020B0604020202020204" pitchFamily="34" charset="-120"/>
              </a:rPr>
              <a:t>Nationalité</a:t>
            </a: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    Suisse — Yverdon-les-Bains</a:t>
            </a:r>
            <a:endParaRPr lang="en-US" sz="900" dirty="0"/>
          </a:p>
        </p:txBody>
      </p:sp>
      <p:sp>
        <p:nvSpPr>
          <p:cNvPr id="8" name="Text 6"/>
          <p:cNvSpPr/>
          <p:nvPr/>
        </p:nvSpPr>
        <p:spPr>
          <a:xfrm>
            <a:off x="914400" y="1682496"/>
            <a:ext cx="4297680" cy="256032"/>
          </a:xfrm>
          <a:prstGeom prst="rect">
            <a:avLst/>
          </a:prstGeom>
          <a:noFill/>
        </p:spPr>
        <p:txBody>
          <a:bodyPr wrap="square" lIns="0" tIns="0" rIns="0" bIns="0" rtlCol="0" anchor="ctr"/>
          <a:lstStyle/>
          <a:p>
            <a:pPr marL="0" indent="0">
              <a:buNone/>
            </a:pPr>
            <a:r>
              <a:rPr lang="en-US" sz="900" dirty="0">
                <a:solidFill>
                  <a:srgbClr val="6B7280"/>
                </a:solidFill>
                <a:latin typeface="Arial" panose="020B0604020202020204" pitchFamily="34" charset="0"/>
                <a:ea typeface="Arial" panose="020B0604020202020204" pitchFamily="34" charset="-122"/>
                <a:cs typeface="Arial" panose="020B0604020202020204" pitchFamily="34" charset="-120"/>
              </a:rPr>
              <a:t>Activité</a:t>
            </a: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    Pilote automobile / Entrepreneuse</a:t>
            </a:r>
            <a:endParaRPr lang="en-US" sz="900" dirty="0"/>
          </a:p>
        </p:txBody>
      </p:sp>
      <p:sp>
        <p:nvSpPr>
          <p:cNvPr id="9" name="Text 7"/>
          <p:cNvSpPr/>
          <p:nvPr/>
        </p:nvSpPr>
        <p:spPr>
          <a:xfrm>
            <a:off x="914400" y="1993392"/>
            <a:ext cx="4297680" cy="256032"/>
          </a:xfrm>
          <a:prstGeom prst="rect">
            <a:avLst/>
          </a:prstGeom>
          <a:noFill/>
        </p:spPr>
        <p:txBody>
          <a:bodyPr wrap="square" lIns="0" tIns="0" rIns="0" bIns="0" rtlCol="0" anchor="ctr"/>
          <a:lstStyle/>
          <a:p>
            <a:pPr marL="0" indent="0">
              <a:buNone/>
            </a:pPr>
            <a:r>
              <a:rPr lang="en-US" sz="900" dirty="0">
                <a:solidFill>
                  <a:srgbClr val="6B7280"/>
                </a:solidFill>
                <a:latin typeface="Arial" panose="020B0604020202020204" pitchFamily="34" charset="0"/>
                <a:ea typeface="Arial" panose="020B0604020202020204" pitchFamily="34" charset="-122"/>
                <a:cs typeface="Arial" panose="020B0604020202020204" pitchFamily="34" charset="-120"/>
              </a:rPr>
              <a:t>Spécialité</a:t>
            </a: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    Coach &amp; Management de pilotes</a:t>
            </a:r>
            <a:endParaRPr lang="en-US" sz="900" dirty="0"/>
          </a:p>
        </p:txBody>
      </p:sp>
      <p:sp>
        <p:nvSpPr>
          <p:cNvPr id="10" name="Text 8"/>
          <p:cNvSpPr/>
          <p:nvPr/>
        </p:nvSpPr>
        <p:spPr>
          <a:xfrm>
            <a:off x="914400" y="2304288"/>
            <a:ext cx="4297680" cy="256032"/>
          </a:xfrm>
          <a:prstGeom prst="rect">
            <a:avLst/>
          </a:prstGeom>
          <a:noFill/>
        </p:spPr>
        <p:txBody>
          <a:bodyPr wrap="square" lIns="0" tIns="0" rIns="0" bIns="0" rtlCol="0" anchor="ctr"/>
          <a:lstStyle/>
          <a:p>
            <a:pPr marL="0" indent="0">
              <a:buNone/>
            </a:pPr>
            <a:r>
              <a:rPr lang="en-US" sz="900" dirty="0">
                <a:solidFill>
                  <a:srgbClr val="6B7280"/>
                </a:solidFill>
                <a:latin typeface="Arial" panose="020B0604020202020204" pitchFamily="34" charset="0"/>
                <a:ea typeface="Arial" panose="020B0604020202020204" pitchFamily="34" charset="-122"/>
                <a:cs typeface="Arial" panose="020B0604020202020204" pitchFamily="34" charset="-120"/>
              </a:rPr>
              <a:t>Réseaux sociaux</a:t>
            </a: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    11 ans d'expérience (5 ans pro)</a:t>
            </a:r>
            <a:endParaRPr lang="en-US" sz="900" dirty="0"/>
          </a:p>
        </p:txBody>
      </p:sp>
      <p:sp>
        <p:nvSpPr>
          <p:cNvPr id="12" name="Shape 9"/>
          <p:cNvSpPr/>
          <p:nvPr/>
        </p:nvSpPr>
        <p:spPr>
          <a:xfrm>
            <a:off x="640080" y="2926080"/>
            <a:ext cx="4846320" cy="187452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pic>
        <p:nvPicPr>
          <p:cNvPr id="13" name="Image 1" descr="preencoded.png"/>
          <p:cNvPicPr>
            <a:picLocks noChangeAspect="1"/>
          </p:cNvPicPr>
          <p:nvPr/>
        </p:nvPicPr>
        <p:blipFill>
          <a:blip r:embed="rId3"/>
          <a:stretch>
            <a:fillRect/>
          </a:stretch>
        </p:blipFill>
        <p:spPr>
          <a:xfrm>
            <a:off x="914400" y="3063240"/>
            <a:ext cx="182880" cy="182880"/>
          </a:xfrm>
          <a:prstGeom prst="rect">
            <a:avLst/>
          </a:prstGeom>
        </p:spPr>
      </p:pic>
      <p:sp>
        <p:nvSpPr>
          <p:cNvPr id="14" name="Text 10"/>
          <p:cNvSpPr/>
          <p:nvPr/>
        </p:nvSpPr>
        <p:spPr>
          <a:xfrm>
            <a:off x="1188720" y="3063240"/>
            <a:ext cx="1828800" cy="182880"/>
          </a:xfrm>
          <a:prstGeom prst="rect">
            <a:avLst/>
          </a:prstGeom>
          <a:noFill/>
        </p:spPr>
        <p:txBody>
          <a:bodyPr wrap="square" lIns="0" tIns="0" rIns="0" bIns="0" rtlCol="0" anchor="ctr"/>
          <a:lstStyle/>
          <a:p>
            <a:pPr marL="0" indent="0">
              <a:buNone/>
            </a:pPr>
            <a:r>
              <a:rPr lang="en-US" sz="900" b="1" kern="0" spc="300" dirty="0">
                <a:solidFill>
                  <a:srgbClr val="C71585"/>
                </a:solidFill>
                <a:latin typeface="Arial" panose="020B0604020202020204" pitchFamily="34" charset="0"/>
                <a:ea typeface="Arial" panose="020B0604020202020204" pitchFamily="34" charset="-122"/>
                <a:cs typeface="Arial" panose="020B0604020202020204" pitchFamily="34" charset="-120"/>
              </a:rPr>
              <a:t>PALMARÈS</a:t>
            </a:r>
            <a:endParaRPr lang="en-US" sz="900" dirty="0"/>
          </a:p>
        </p:txBody>
      </p:sp>
      <p:pic>
        <p:nvPicPr>
          <p:cNvPr id="15" name="Image 2" descr="preencoded.png"/>
          <p:cNvPicPr>
            <a:picLocks noChangeAspect="1"/>
          </p:cNvPicPr>
          <p:nvPr/>
        </p:nvPicPr>
        <p:blipFill>
          <a:blip r:embed="rId4"/>
          <a:stretch>
            <a:fillRect/>
          </a:stretch>
        </p:blipFill>
        <p:spPr>
          <a:xfrm>
            <a:off x="914400" y="3392424"/>
            <a:ext cx="109728" cy="109728"/>
          </a:xfrm>
          <a:prstGeom prst="rect">
            <a:avLst/>
          </a:prstGeom>
        </p:spPr>
      </p:pic>
      <p:sp>
        <p:nvSpPr>
          <p:cNvPr id="16" name="Text 11"/>
          <p:cNvSpPr/>
          <p:nvPr/>
        </p:nvSpPr>
        <p:spPr>
          <a:xfrm>
            <a:off x="1097280" y="3383280"/>
            <a:ext cx="4114800" cy="201168"/>
          </a:xfrm>
          <a:prstGeom prst="rect">
            <a:avLst/>
          </a:prstGeom>
          <a:noFill/>
        </p:spPr>
        <p:txBody>
          <a:bodyPr wrap="square" lIns="0" tIns="0" rIns="0" bIns="0" rtlCol="0" anchor="ctr"/>
          <a:lstStyle/>
          <a:p>
            <a:pPr marL="0" indent="0">
              <a:buNone/>
            </a:pPr>
            <a:r>
              <a:rPr lang="en-US" sz="900" dirty="0">
                <a:solidFill>
                  <a:srgbClr val="374151"/>
                </a:solidFill>
                <a:latin typeface="Arial" panose="020B0604020202020204" pitchFamily="34" charset="0"/>
                <a:ea typeface="Arial" panose="020B0604020202020204" pitchFamily="34" charset="-122"/>
                <a:cs typeface="Arial" panose="020B0604020202020204" pitchFamily="34" charset="-120"/>
              </a:rPr>
              <a:t>Vice-championne F1 Academy 2023</a:t>
            </a:r>
            <a:endParaRPr lang="en-US" sz="900" dirty="0"/>
          </a:p>
        </p:txBody>
      </p:sp>
      <p:pic>
        <p:nvPicPr>
          <p:cNvPr id="17" name="Image 3" descr="preencoded.png"/>
          <p:cNvPicPr>
            <a:picLocks noChangeAspect="1"/>
          </p:cNvPicPr>
          <p:nvPr/>
        </p:nvPicPr>
        <p:blipFill>
          <a:blip r:embed="rId4"/>
          <a:stretch>
            <a:fillRect/>
          </a:stretch>
        </p:blipFill>
        <p:spPr>
          <a:xfrm>
            <a:off x="914400" y="3630168"/>
            <a:ext cx="109728" cy="109728"/>
          </a:xfrm>
          <a:prstGeom prst="rect">
            <a:avLst/>
          </a:prstGeom>
        </p:spPr>
      </p:pic>
      <p:sp>
        <p:nvSpPr>
          <p:cNvPr id="18" name="Text 12"/>
          <p:cNvSpPr/>
          <p:nvPr/>
        </p:nvSpPr>
        <p:spPr>
          <a:xfrm>
            <a:off x="1097280" y="3621024"/>
            <a:ext cx="4114800" cy="201168"/>
          </a:xfrm>
          <a:prstGeom prst="rect">
            <a:avLst/>
          </a:prstGeom>
          <a:noFill/>
        </p:spPr>
        <p:txBody>
          <a:bodyPr wrap="square" lIns="0" tIns="0" rIns="0" bIns="0" rtlCol="0" anchor="ctr"/>
          <a:lstStyle/>
          <a:p>
            <a:pPr marL="0" indent="0">
              <a:buNone/>
            </a:pPr>
            <a:r>
              <a:rPr lang="en-US" sz="900" dirty="0">
                <a:solidFill>
                  <a:srgbClr val="374151"/>
                </a:solidFill>
                <a:latin typeface="Arial" panose="020B0604020202020204" pitchFamily="34" charset="0"/>
                <a:ea typeface="Arial" panose="020B0604020202020204" pitchFamily="34" charset="-122"/>
                <a:cs typeface="Arial" panose="020B0604020202020204" pitchFamily="34" charset="-120"/>
              </a:rPr>
              <a:t>Première femme à gagner une course Michelin Le Mans Cup</a:t>
            </a:r>
            <a:endParaRPr lang="en-US" sz="900" dirty="0"/>
          </a:p>
        </p:txBody>
      </p:sp>
      <p:pic>
        <p:nvPicPr>
          <p:cNvPr id="19" name="Image 4" descr="preencoded.png"/>
          <p:cNvPicPr>
            <a:picLocks noChangeAspect="1"/>
          </p:cNvPicPr>
          <p:nvPr/>
        </p:nvPicPr>
        <p:blipFill>
          <a:blip r:embed="rId4"/>
          <a:stretch>
            <a:fillRect/>
          </a:stretch>
        </p:blipFill>
        <p:spPr>
          <a:xfrm>
            <a:off x="914400" y="3867912"/>
            <a:ext cx="109728" cy="109728"/>
          </a:xfrm>
          <a:prstGeom prst="rect">
            <a:avLst/>
          </a:prstGeom>
        </p:spPr>
      </p:pic>
      <p:sp>
        <p:nvSpPr>
          <p:cNvPr id="20" name="Text 13"/>
          <p:cNvSpPr/>
          <p:nvPr/>
        </p:nvSpPr>
        <p:spPr>
          <a:xfrm>
            <a:off x="1097280" y="3858768"/>
            <a:ext cx="4114800" cy="201168"/>
          </a:xfrm>
          <a:prstGeom prst="rect">
            <a:avLst/>
          </a:prstGeom>
          <a:noFill/>
        </p:spPr>
        <p:txBody>
          <a:bodyPr wrap="square" lIns="0" tIns="0" rIns="0" bIns="0" rtlCol="0" anchor="ctr"/>
          <a:lstStyle/>
          <a:p>
            <a:pPr marL="0" indent="0">
              <a:buNone/>
            </a:pPr>
            <a:r>
              <a:rPr lang="en-US" sz="900" dirty="0">
                <a:solidFill>
                  <a:srgbClr val="374151"/>
                </a:solidFill>
                <a:latin typeface="Arial" panose="020B0604020202020204" pitchFamily="34" charset="0"/>
                <a:ea typeface="Arial" panose="020B0604020202020204" pitchFamily="34" charset="-122"/>
                <a:cs typeface="Arial" panose="020B0604020202020204" pitchFamily="34" charset="-120"/>
              </a:rPr>
              <a:t>Pilote LMP3 — AF Corse / 23 Events Racing</a:t>
            </a:r>
            <a:endParaRPr lang="en-US" sz="900" dirty="0"/>
          </a:p>
        </p:txBody>
      </p:sp>
      <p:pic>
        <p:nvPicPr>
          <p:cNvPr id="21" name="Image 5" descr="preencoded.png"/>
          <p:cNvPicPr>
            <a:picLocks noChangeAspect="1"/>
          </p:cNvPicPr>
          <p:nvPr/>
        </p:nvPicPr>
        <p:blipFill>
          <a:blip r:embed="rId4"/>
          <a:stretch>
            <a:fillRect/>
          </a:stretch>
        </p:blipFill>
        <p:spPr>
          <a:xfrm>
            <a:off x="914400" y="4105656"/>
            <a:ext cx="109728" cy="109728"/>
          </a:xfrm>
          <a:prstGeom prst="rect">
            <a:avLst/>
          </a:prstGeom>
        </p:spPr>
      </p:pic>
      <p:sp>
        <p:nvSpPr>
          <p:cNvPr id="22" name="Text 14"/>
          <p:cNvSpPr/>
          <p:nvPr/>
        </p:nvSpPr>
        <p:spPr>
          <a:xfrm>
            <a:off x="1097280" y="4096512"/>
            <a:ext cx="4114800" cy="201168"/>
          </a:xfrm>
          <a:prstGeom prst="rect">
            <a:avLst/>
          </a:prstGeom>
          <a:noFill/>
        </p:spPr>
        <p:txBody>
          <a:bodyPr wrap="square" lIns="0" tIns="0" rIns="0" bIns="0" rtlCol="0" anchor="ctr"/>
          <a:lstStyle/>
          <a:p>
            <a:pPr marL="0" indent="0">
              <a:buNone/>
            </a:pPr>
            <a:r>
              <a:rPr lang="en-US" sz="900" dirty="0">
                <a:solidFill>
                  <a:srgbClr val="374151"/>
                </a:solidFill>
                <a:latin typeface="Arial" panose="020B0604020202020204" pitchFamily="34" charset="0"/>
                <a:ea typeface="Arial" panose="020B0604020202020204" pitchFamily="34" charset="-122"/>
                <a:cs typeface="Arial" panose="020B0604020202020204" pitchFamily="34" charset="-120"/>
              </a:rPr>
              <a:t>Pilote professionnelle sur les circuits internationaux</a:t>
            </a:r>
            <a:endParaRPr lang="en-US" sz="900" dirty="0"/>
          </a:p>
        </p:txBody>
      </p:sp>
      <p:pic>
        <p:nvPicPr>
          <p:cNvPr id="23" name="Image 6" descr="preencoded.png"/>
          <p:cNvPicPr>
            <a:picLocks noChangeAspect="1"/>
          </p:cNvPicPr>
          <p:nvPr/>
        </p:nvPicPr>
        <p:blipFill>
          <a:blip r:embed="rId4"/>
          <a:stretch>
            <a:fillRect/>
          </a:stretch>
        </p:blipFill>
        <p:spPr>
          <a:xfrm>
            <a:off x="914400" y="4343400"/>
            <a:ext cx="109728" cy="109728"/>
          </a:xfrm>
          <a:prstGeom prst="rect">
            <a:avLst/>
          </a:prstGeom>
        </p:spPr>
      </p:pic>
      <p:sp>
        <p:nvSpPr>
          <p:cNvPr id="24" name="Text 15"/>
          <p:cNvSpPr/>
          <p:nvPr/>
        </p:nvSpPr>
        <p:spPr>
          <a:xfrm>
            <a:off x="1097280" y="4334256"/>
            <a:ext cx="4114800" cy="201168"/>
          </a:xfrm>
          <a:prstGeom prst="rect">
            <a:avLst/>
          </a:prstGeom>
          <a:noFill/>
        </p:spPr>
        <p:txBody>
          <a:bodyPr wrap="square" lIns="0" tIns="0" rIns="0" bIns="0" rtlCol="0" anchor="ctr"/>
          <a:lstStyle/>
          <a:p>
            <a:pPr marL="0" indent="0">
              <a:buNone/>
            </a:pPr>
            <a:r>
              <a:rPr lang="en-US" sz="900" dirty="0">
                <a:solidFill>
                  <a:srgbClr val="374151"/>
                </a:solidFill>
                <a:latin typeface="Arial" panose="020B0604020202020204" pitchFamily="34" charset="0"/>
                <a:ea typeface="Arial" panose="020B0604020202020204" pitchFamily="34" charset="-122"/>
                <a:cs typeface="Arial" panose="020B0604020202020204" pitchFamily="34" charset="-120"/>
              </a:rPr>
              <a:t>Entrepreneuse et coach de pilotes automobiles</a:t>
            </a:r>
            <a:endParaRPr lang="en-US" sz="900" dirty="0"/>
          </a:p>
        </p:txBody>
      </p:sp>
      <p:pic>
        <p:nvPicPr>
          <p:cNvPr id="25" name="Image 7" descr="preencoded.png"/>
          <p:cNvPicPr>
            <a:picLocks noChangeAspect="1"/>
          </p:cNvPicPr>
          <p:nvPr/>
        </p:nvPicPr>
        <p:blipFill>
          <a:blip r:embed="rId5"/>
          <a:stretch>
            <a:fillRect/>
          </a:stretch>
        </p:blipFill>
        <p:spPr>
          <a:xfrm>
            <a:off x="640080" y="4919472"/>
            <a:ext cx="137160" cy="137160"/>
          </a:xfrm>
          <a:prstGeom prst="rect">
            <a:avLst/>
          </a:prstGeom>
        </p:spPr>
      </p:pic>
      <p:sp>
        <p:nvSpPr>
          <p:cNvPr id="26" name="Text 16"/>
          <p:cNvSpPr/>
          <p:nvPr/>
        </p:nvSpPr>
        <p:spPr>
          <a:xfrm>
            <a:off x="822960" y="4901184"/>
            <a:ext cx="777240" cy="164592"/>
          </a:xfrm>
          <a:prstGeom prst="rect">
            <a:avLst/>
          </a:prstGeom>
          <a:noFill/>
        </p:spPr>
        <p:txBody>
          <a:bodyPr wrap="square" lIns="0" tIns="0" rIns="0" bIns="0" rtlCol="0" anchor="ctr"/>
          <a:lstStyle/>
          <a:p>
            <a:pPr marL="0" indent="0">
              <a:buNone/>
            </a:pP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Instagram</a:t>
            </a:r>
            <a:endParaRPr lang="en-US" sz="800" dirty="0"/>
          </a:p>
        </p:txBody>
      </p:sp>
      <p:pic>
        <p:nvPicPr>
          <p:cNvPr id="27" name="Image 8" descr="preencoded.png"/>
          <p:cNvPicPr>
            <a:picLocks noChangeAspect="1"/>
          </p:cNvPicPr>
          <p:nvPr/>
        </p:nvPicPr>
        <p:blipFill>
          <a:blip r:embed="rId6"/>
          <a:stretch>
            <a:fillRect/>
          </a:stretch>
        </p:blipFill>
        <p:spPr>
          <a:xfrm>
            <a:off x="1691640" y="4919472"/>
            <a:ext cx="137160" cy="137160"/>
          </a:xfrm>
          <a:prstGeom prst="rect">
            <a:avLst/>
          </a:prstGeom>
        </p:spPr>
      </p:pic>
      <p:sp>
        <p:nvSpPr>
          <p:cNvPr id="28" name="Text 17"/>
          <p:cNvSpPr/>
          <p:nvPr/>
        </p:nvSpPr>
        <p:spPr>
          <a:xfrm>
            <a:off x="1874520" y="4901184"/>
            <a:ext cx="777240" cy="164592"/>
          </a:xfrm>
          <a:prstGeom prst="rect">
            <a:avLst/>
          </a:prstGeom>
          <a:noFill/>
        </p:spPr>
        <p:txBody>
          <a:bodyPr wrap="square" lIns="0" tIns="0" rIns="0" bIns="0" rtlCol="0" anchor="ctr"/>
          <a:lstStyle/>
          <a:p>
            <a:pPr marL="0" indent="0">
              <a:buNone/>
            </a:pP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TikTok</a:t>
            </a:r>
            <a:endParaRPr lang="en-US" sz="800" dirty="0"/>
          </a:p>
        </p:txBody>
      </p:sp>
      <p:pic>
        <p:nvPicPr>
          <p:cNvPr id="29" name="Image 9" descr="preencoded.png"/>
          <p:cNvPicPr>
            <a:picLocks noChangeAspect="1"/>
          </p:cNvPicPr>
          <p:nvPr/>
        </p:nvPicPr>
        <p:blipFill>
          <a:blip r:embed="rId7"/>
          <a:stretch>
            <a:fillRect/>
          </a:stretch>
        </p:blipFill>
        <p:spPr>
          <a:xfrm>
            <a:off x="2743200" y="4919472"/>
            <a:ext cx="137160" cy="137160"/>
          </a:xfrm>
          <a:prstGeom prst="rect">
            <a:avLst/>
          </a:prstGeom>
        </p:spPr>
      </p:pic>
      <p:sp>
        <p:nvSpPr>
          <p:cNvPr id="30" name="Text 18"/>
          <p:cNvSpPr/>
          <p:nvPr/>
        </p:nvSpPr>
        <p:spPr>
          <a:xfrm>
            <a:off x="2926080" y="4901184"/>
            <a:ext cx="777240" cy="164592"/>
          </a:xfrm>
          <a:prstGeom prst="rect">
            <a:avLst/>
          </a:prstGeom>
          <a:noFill/>
        </p:spPr>
        <p:txBody>
          <a:bodyPr wrap="square" lIns="0" tIns="0" rIns="0" bIns="0" rtlCol="0" anchor="ctr"/>
          <a:lstStyle/>
          <a:p>
            <a:pPr marL="0" indent="0">
              <a:buNone/>
            </a:pP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LinkedIn</a:t>
            </a:r>
            <a:endParaRPr lang="en-US" sz="800" dirty="0"/>
          </a:p>
        </p:txBody>
      </p:sp>
      <p:sp>
        <p:nvSpPr>
          <p:cNvPr id="32" name="Text 19"/>
          <p:cNvSpPr/>
          <p:nvPr/>
        </p:nvSpPr>
        <p:spPr>
          <a:xfrm>
            <a:off x="3977640" y="4901184"/>
            <a:ext cx="777240" cy="164592"/>
          </a:xfrm>
          <a:prstGeom prst="rect">
            <a:avLst/>
          </a:prstGeom>
          <a:noFill/>
        </p:spPr>
        <p:txBody>
          <a:bodyPr wrap="square" lIns="0" tIns="0" rIns="0" bIns="0" rtlCol="0" anchor="ctr"/>
          <a:lstStyle/>
          <a:p>
            <a:pPr marL="0" indent="0">
              <a:buNone/>
            </a:pPr>
            <a:endParaRPr lang="en-US" sz="800" dirty="0"/>
          </a:p>
        </p:txBody>
      </p:sp>
      <p:pic>
        <p:nvPicPr>
          <p:cNvPr id="34" name="Image 33" descr="Une image contenant personne, habits, Accessoire de mode, Visage humain&#10;&#10;Description générée automatiquement"/>
          <p:cNvPicPr>
            <a:picLocks noChangeAspect="1"/>
          </p:cNvPicPr>
          <p:nvPr/>
        </p:nvPicPr>
        <p:blipFill>
          <a:blip r:embed="rId8"/>
          <a:stretch>
            <a:fillRect/>
          </a:stretch>
        </p:blipFill>
        <p:spPr>
          <a:xfrm>
            <a:off x="5751577" y="667512"/>
            <a:ext cx="2755392" cy="41330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9FB"/>
        </a:solidFill>
        <a:effectLst/>
      </p:bgPr>
    </p:bg>
    <p:spTree>
      <p:nvGrpSpPr>
        <p:cNvPr id="1" name=""/>
        <p:cNvGrpSpPr/>
        <p:nvPr/>
      </p:nvGrpSpPr>
      <p:grpSpPr>
        <a:xfrm>
          <a:off x="0" y="0"/>
          <a:ext cx="0" cy="0"/>
          <a:chOff x="0" y="0"/>
          <a:chExt cx="0" cy="0"/>
        </a:xfrm>
      </p:grpSpPr>
      <p:sp>
        <p:nvSpPr>
          <p:cNvPr id="2" name="Shape 0"/>
          <p:cNvSpPr/>
          <p:nvPr/>
        </p:nvSpPr>
        <p:spPr>
          <a:xfrm>
            <a:off x="0" y="0"/>
            <a:ext cx="9144000" cy="27432"/>
          </a:xfrm>
          <a:prstGeom prst="rect">
            <a:avLst/>
          </a:prstGeom>
          <a:solidFill>
            <a:srgbClr val="C71585"/>
          </a:solidFill>
        </p:spPr>
        <p:txBody>
          <a:bodyPr/>
          <a:lstStyle/>
          <a:p>
            <a:endParaRPr lang="fr-FR"/>
          </a:p>
        </p:txBody>
      </p:sp>
      <p:sp>
        <p:nvSpPr>
          <p:cNvPr id="3" name="Text 1"/>
          <p:cNvSpPr/>
          <p:nvPr/>
        </p:nvSpPr>
        <p:spPr>
          <a:xfrm>
            <a:off x="640080" y="228600"/>
            <a:ext cx="7315200" cy="274320"/>
          </a:xfrm>
          <a:prstGeom prst="rect">
            <a:avLst/>
          </a:prstGeom>
          <a:noFill/>
        </p:spPr>
        <p:txBody>
          <a:bodyPr wrap="square" lIns="0" tIns="0" rIns="0" bIns="0" rtlCol="0" anchor="ctr"/>
          <a:lstStyle/>
          <a:p>
            <a:pPr marL="0" indent="0">
              <a:buNone/>
            </a:pPr>
            <a:r>
              <a:rPr lang="en-US" sz="1000" b="1" kern="0" spc="500" dirty="0">
                <a:solidFill>
                  <a:srgbClr val="C71585"/>
                </a:solidFill>
                <a:latin typeface="Arial" panose="020B0604020202020204" pitchFamily="34" charset="0"/>
                <a:ea typeface="Arial" panose="020B0604020202020204" pitchFamily="34" charset="-122"/>
                <a:cs typeface="Arial" panose="020B0604020202020204" pitchFamily="34" charset="-120"/>
              </a:rPr>
              <a:t>POURQUOI UN PARTENARIAT AVEC LÉNA ?</a:t>
            </a:r>
            <a:endParaRPr lang="en-US" sz="1000" dirty="0"/>
          </a:p>
        </p:txBody>
      </p:sp>
      <p:sp>
        <p:nvSpPr>
          <p:cNvPr id="4" name="Text 2"/>
          <p:cNvSpPr/>
          <p:nvPr/>
        </p:nvSpPr>
        <p:spPr>
          <a:xfrm>
            <a:off x="640080" y="502920"/>
            <a:ext cx="7772400" cy="228600"/>
          </a:xfrm>
          <a:prstGeom prst="rect">
            <a:avLst/>
          </a:prstGeom>
          <a:noFill/>
        </p:spPr>
        <p:txBody>
          <a:bodyPr wrap="square" lIns="0" tIns="0" rIns="0" bIns="0" rtlCol="0" anchor="ctr"/>
          <a:lstStyle/>
          <a:p>
            <a:pPr marL="0" indent="0">
              <a:buNone/>
            </a:pPr>
            <a:r>
              <a:rPr lang="en-US" sz="1000" i="1" dirty="0">
                <a:solidFill>
                  <a:srgbClr val="374151"/>
                </a:solidFill>
                <a:latin typeface="Georgia" panose="02040502050405020303" pitchFamily="34" charset="0"/>
                <a:ea typeface="Georgia" panose="02040502050405020303" pitchFamily="34" charset="-122"/>
                <a:cs typeface="Georgia" panose="02040502050405020303" pitchFamily="34" charset="-120"/>
              </a:rPr>
              <a:t>Ce n'est pas une campagne de conversion. C'est une campagne de notoriété.</a:t>
            </a:r>
            <a:endParaRPr lang="en-US" sz="1000" dirty="0"/>
          </a:p>
        </p:txBody>
      </p:sp>
      <p:sp>
        <p:nvSpPr>
          <p:cNvPr id="5" name="Shape 3"/>
          <p:cNvSpPr/>
          <p:nvPr/>
        </p:nvSpPr>
        <p:spPr>
          <a:xfrm>
            <a:off x="640080" y="868680"/>
            <a:ext cx="8138160" cy="96012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6" name="Text 4"/>
          <p:cNvSpPr/>
          <p:nvPr/>
        </p:nvSpPr>
        <p:spPr>
          <a:xfrm>
            <a:off x="914400" y="960120"/>
            <a:ext cx="7589520" cy="777240"/>
          </a:xfrm>
          <a:prstGeom prst="rect">
            <a:avLst/>
          </a:prstGeom>
          <a:noFill/>
        </p:spPr>
        <p:txBody>
          <a:bodyPr wrap="square" lIns="0" tIns="0" rIns="0" bIns="0" rtlCol="0" anchor="ctr"/>
          <a:lstStyle/>
          <a:p>
            <a:pPr marL="0" indent="0">
              <a:buNone/>
            </a:pPr>
            <a:r>
              <a:rPr lang="en-US" sz="950" dirty="0">
                <a:solidFill>
                  <a:srgbClr val="374151"/>
                </a:solidFill>
                <a:latin typeface="Arial" panose="020B0604020202020204" pitchFamily="34" charset="0"/>
                <a:ea typeface="Arial" panose="020B0604020202020204" pitchFamily="34" charset="-122"/>
                <a:cs typeface="Arial" panose="020B0604020202020204" pitchFamily="34" charset="-120"/>
              </a:rPr>
              <a:t>Un partenariat avec Léna Bühler, c'est associer votre marque à une athlète d'élite reconnue internationalement. L'objectif n'est pas de générer des ventes directes, mais de construire une image de marque forte en vous appuyant sur ses valeurs, sa notoriété et son univers premium. Votre marque bénéficie de son nom, de son image et de sa présence sur les plus grands circuits du monde — un positionnement que la publicité classique ne peut pas offrir.</a:t>
            </a:r>
            <a:endParaRPr lang="en-US" sz="950" dirty="0"/>
          </a:p>
        </p:txBody>
      </p:sp>
      <p:sp>
        <p:nvSpPr>
          <p:cNvPr id="7" name="Shape 5"/>
          <p:cNvSpPr/>
          <p:nvPr/>
        </p:nvSpPr>
        <p:spPr>
          <a:xfrm>
            <a:off x="640080" y="2011680"/>
            <a:ext cx="2560320" cy="1783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8" name="Shape 6"/>
          <p:cNvSpPr/>
          <p:nvPr/>
        </p:nvSpPr>
        <p:spPr>
          <a:xfrm>
            <a:off x="640080" y="2011680"/>
            <a:ext cx="2560320" cy="32004"/>
          </a:xfrm>
          <a:prstGeom prst="rect">
            <a:avLst/>
          </a:prstGeom>
          <a:solidFill>
            <a:srgbClr val="C71585"/>
          </a:solidFill>
        </p:spPr>
        <p:txBody>
          <a:bodyPr/>
          <a:lstStyle/>
          <a:p>
            <a:endParaRPr lang="fr-FR"/>
          </a:p>
        </p:txBody>
      </p:sp>
      <p:pic>
        <p:nvPicPr>
          <p:cNvPr id="9" name="Image 0" descr="preencoded.png"/>
          <p:cNvPicPr>
            <a:picLocks noChangeAspect="1"/>
          </p:cNvPicPr>
          <p:nvPr/>
        </p:nvPicPr>
        <p:blipFill>
          <a:blip r:embed="rId3"/>
          <a:stretch>
            <a:fillRect/>
          </a:stretch>
        </p:blipFill>
        <p:spPr>
          <a:xfrm>
            <a:off x="822960" y="2194560"/>
            <a:ext cx="256032" cy="256032"/>
          </a:xfrm>
          <a:prstGeom prst="rect">
            <a:avLst/>
          </a:prstGeom>
        </p:spPr>
      </p:pic>
      <p:sp>
        <p:nvSpPr>
          <p:cNvPr id="10" name="Text 7"/>
          <p:cNvSpPr/>
          <p:nvPr/>
        </p:nvSpPr>
        <p:spPr>
          <a:xfrm>
            <a:off x="822960" y="2514600"/>
            <a:ext cx="2194560" cy="228600"/>
          </a:xfrm>
          <a:prstGeom prst="rect">
            <a:avLst/>
          </a:prstGeom>
          <a:noFill/>
        </p:spPr>
        <p:txBody>
          <a:bodyPr wrap="square" lIns="0" tIns="0" rIns="0" bIns="0" rtlCol="0" anchor="ctr"/>
          <a:lstStyle/>
          <a:p>
            <a:pPr marL="0" indent="0">
              <a:buNone/>
            </a:pPr>
            <a:r>
              <a:rPr lang="en-US" sz="1100" b="1" dirty="0">
                <a:solidFill>
                  <a:srgbClr val="1B1B2F"/>
                </a:solidFill>
                <a:latin typeface="Georgia" panose="02040502050405020303" pitchFamily="34" charset="0"/>
                <a:ea typeface="Georgia" panose="02040502050405020303" pitchFamily="34" charset="-122"/>
                <a:cs typeface="Georgia" panose="02040502050405020303" pitchFamily="34" charset="-120"/>
              </a:rPr>
              <a:t>Image &amp; Prestige</a:t>
            </a:r>
            <a:endParaRPr lang="en-US" sz="1100" dirty="0"/>
          </a:p>
        </p:txBody>
      </p:sp>
      <p:sp>
        <p:nvSpPr>
          <p:cNvPr id="11" name="Text 8"/>
          <p:cNvSpPr/>
          <p:nvPr/>
        </p:nvSpPr>
        <p:spPr>
          <a:xfrm>
            <a:off x="822960" y="2834640"/>
            <a:ext cx="2194560" cy="822960"/>
          </a:xfrm>
          <a:prstGeom prst="rect">
            <a:avLst/>
          </a:prstGeom>
          <a:noFill/>
        </p:spPr>
        <p:txBody>
          <a:bodyPr wrap="square" lIns="0" tIns="0" rIns="0" bIns="0" rtlCol="0" anchor="ctr"/>
          <a:lstStyle/>
          <a:p>
            <a:pPr marL="0" indent="0">
              <a:buNone/>
            </a:pP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Votre marque est associée au sport automobile international, à l'excellence et au dépassement de soi. Un univers aspirationnel qui valorise votre positionnement.</a:t>
            </a:r>
            <a:endParaRPr lang="en-US" sz="800" dirty="0"/>
          </a:p>
        </p:txBody>
      </p:sp>
      <p:sp>
        <p:nvSpPr>
          <p:cNvPr id="12" name="Shape 9"/>
          <p:cNvSpPr/>
          <p:nvPr/>
        </p:nvSpPr>
        <p:spPr>
          <a:xfrm>
            <a:off x="3337560" y="2011680"/>
            <a:ext cx="2560320" cy="1783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13" name="Shape 10"/>
          <p:cNvSpPr/>
          <p:nvPr/>
        </p:nvSpPr>
        <p:spPr>
          <a:xfrm>
            <a:off x="3337560" y="2011680"/>
            <a:ext cx="2560320" cy="32004"/>
          </a:xfrm>
          <a:prstGeom prst="rect">
            <a:avLst/>
          </a:prstGeom>
          <a:solidFill>
            <a:srgbClr val="6B21A8"/>
          </a:solidFill>
        </p:spPr>
        <p:txBody>
          <a:bodyPr/>
          <a:lstStyle/>
          <a:p>
            <a:endParaRPr lang="fr-FR"/>
          </a:p>
        </p:txBody>
      </p:sp>
      <p:pic>
        <p:nvPicPr>
          <p:cNvPr id="14" name="Image 1" descr="preencoded.png"/>
          <p:cNvPicPr>
            <a:picLocks noChangeAspect="1"/>
          </p:cNvPicPr>
          <p:nvPr/>
        </p:nvPicPr>
        <p:blipFill>
          <a:blip r:embed="rId4"/>
          <a:stretch>
            <a:fillRect/>
          </a:stretch>
        </p:blipFill>
        <p:spPr>
          <a:xfrm>
            <a:off x="3520440" y="2194560"/>
            <a:ext cx="256032" cy="256032"/>
          </a:xfrm>
          <a:prstGeom prst="rect">
            <a:avLst/>
          </a:prstGeom>
        </p:spPr>
      </p:pic>
      <p:sp>
        <p:nvSpPr>
          <p:cNvPr id="15" name="Text 11"/>
          <p:cNvSpPr/>
          <p:nvPr/>
        </p:nvSpPr>
        <p:spPr>
          <a:xfrm>
            <a:off x="3520440" y="2514600"/>
            <a:ext cx="2194560" cy="228600"/>
          </a:xfrm>
          <a:prstGeom prst="rect">
            <a:avLst/>
          </a:prstGeom>
          <a:noFill/>
        </p:spPr>
        <p:txBody>
          <a:bodyPr wrap="square" lIns="0" tIns="0" rIns="0" bIns="0" rtlCol="0" anchor="ctr"/>
          <a:lstStyle/>
          <a:p>
            <a:pPr marL="0" indent="0">
              <a:buNone/>
            </a:pPr>
            <a:r>
              <a:rPr lang="en-US" sz="1100" b="1" dirty="0">
                <a:solidFill>
                  <a:srgbClr val="1B1B2F"/>
                </a:solidFill>
                <a:latin typeface="Georgia" panose="02040502050405020303" pitchFamily="34" charset="0"/>
                <a:ea typeface="Georgia" panose="02040502050405020303" pitchFamily="34" charset="-122"/>
                <a:cs typeface="Georgia" panose="02040502050405020303" pitchFamily="34" charset="-120"/>
              </a:rPr>
              <a:t>Valeurs &amp; Authenticité</a:t>
            </a:r>
            <a:endParaRPr lang="en-US" sz="1100" dirty="0"/>
          </a:p>
        </p:txBody>
      </p:sp>
      <p:sp>
        <p:nvSpPr>
          <p:cNvPr id="16" name="Text 12"/>
          <p:cNvSpPr/>
          <p:nvPr/>
        </p:nvSpPr>
        <p:spPr>
          <a:xfrm>
            <a:off x="3520440" y="2834640"/>
            <a:ext cx="2194560" cy="822960"/>
          </a:xfrm>
          <a:prstGeom prst="rect">
            <a:avLst/>
          </a:prstGeom>
          <a:noFill/>
        </p:spPr>
        <p:txBody>
          <a:bodyPr wrap="square" lIns="0" tIns="0" rIns="0" bIns="0" rtlCol="0" anchor="ctr"/>
          <a:lstStyle/>
          <a:p>
            <a:pPr marL="0" indent="0">
              <a:buNone/>
            </a:pP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Léna incarne la détermination, la rigueur et l'humilité. En tant qu'ambassadrice, elle véhicule ces valeurs naturellement — bien au-delà d'un simple post sponsorisé.</a:t>
            </a:r>
            <a:endParaRPr lang="en-US" sz="800" dirty="0"/>
          </a:p>
        </p:txBody>
      </p:sp>
      <p:sp>
        <p:nvSpPr>
          <p:cNvPr id="17" name="Shape 13"/>
          <p:cNvSpPr/>
          <p:nvPr/>
        </p:nvSpPr>
        <p:spPr>
          <a:xfrm>
            <a:off x="6035040" y="2011680"/>
            <a:ext cx="2560320" cy="1783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18" name="Shape 14"/>
          <p:cNvSpPr/>
          <p:nvPr/>
        </p:nvSpPr>
        <p:spPr>
          <a:xfrm>
            <a:off x="6035040" y="2011680"/>
            <a:ext cx="2560320" cy="32004"/>
          </a:xfrm>
          <a:prstGeom prst="rect">
            <a:avLst/>
          </a:prstGeom>
          <a:solidFill>
            <a:srgbClr val="1B1B2F"/>
          </a:solidFill>
        </p:spPr>
        <p:txBody>
          <a:bodyPr/>
          <a:lstStyle/>
          <a:p>
            <a:endParaRPr lang="fr-FR"/>
          </a:p>
        </p:txBody>
      </p:sp>
      <p:pic>
        <p:nvPicPr>
          <p:cNvPr id="19" name="Image 2" descr="preencoded.png"/>
          <p:cNvPicPr>
            <a:picLocks noChangeAspect="1"/>
          </p:cNvPicPr>
          <p:nvPr/>
        </p:nvPicPr>
        <p:blipFill>
          <a:blip r:embed="rId5"/>
          <a:stretch>
            <a:fillRect/>
          </a:stretch>
        </p:blipFill>
        <p:spPr>
          <a:xfrm>
            <a:off x="6217920" y="2194560"/>
            <a:ext cx="256032" cy="256032"/>
          </a:xfrm>
          <a:prstGeom prst="rect">
            <a:avLst/>
          </a:prstGeom>
        </p:spPr>
      </p:pic>
      <p:sp>
        <p:nvSpPr>
          <p:cNvPr id="20" name="Text 15"/>
          <p:cNvSpPr/>
          <p:nvPr/>
        </p:nvSpPr>
        <p:spPr>
          <a:xfrm>
            <a:off x="6217920" y="2514600"/>
            <a:ext cx="2194560" cy="228600"/>
          </a:xfrm>
          <a:prstGeom prst="rect">
            <a:avLst/>
          </a:prstGeom>
          <a:noFill/>
        </p:spPr>
        <p:txBody>
          <a:bodyPr wrap="square" lIns="0" tIns="0" rIns="0" bIns="0" rtlCol="0" anchor="ctr"/>
          <a:lstStyle/>
          <a:p>
            <a:pPr marL="0" indent="0">
              <a:buNone/>
            </a:pPr>
            <a:r>
              <a:rPr lang="en-US" sz="1100" b="1" dirty="0">
                <a:solidFill>
                  <a:srgbClr val="1B1B2F"/>
                </a:solidFill>
                <a:latin typeface="Georgia" panose="02040502050405020303" pitchFamily="34" charset="0"/>
                <a:ea typeface="Georgia" panose="02040502050405020303" pitchFamily="34" charset="-122"/>
                <a:cs typeface="Georgia" panose="02040502050405020303" pitchFamily="34" charset="-120"/>
              </a:rPr>
              <a:t>Nom, Image &amp; Notoriété</a:t>
            </a:r>
            <a:endParaRPr lang="en-US" sz="1100" dirty="0"/>
          </a:p>
        </p:txBody>
      </p:sp>
      <p:sp>
        <p:nvSpPr>
          <p:cNvPr id="21" name="Text 16"/>
          <p:cNvSpPr/>
          <p:nvPr/>
        </p:nvSpPr>
        <p:spPr>
          <a:xfrm>
            <a:off x="6217920" y="2834640"/>
            <a:ext cx="2194560" cy="822960"/>
          </a:xfrm>
          <a:prstGeom prst="rect">
            <a:avLst/>
          </a:prstGeom>
          <a:noFill/>
        </p:spPr>
        <p:txBody>
          <a:bodyPr wrap="square" lIns="0" tIns="0" rIns="0" bIns="0" rtlCol="0" anchor="ctr"/>
          <a:lstStyle/>
          <a:p>
            <a:pPr marL="0" indent="0">
              <a:buNone/>
            </a:pP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Vous bénéficiez de l'utilisation du nom et de l'image de Léna pour vos campagnes : print, digital, réseaux sociaux, événements, packaging, points de vente.</a:t>
            </a:r>
            <a:endParaRPr lang="en-US" sz="800" dirty="0"/>
          </a:p>
        </p:txBody>
      </p:sp>
      <p:sp>
        <p:nvSpPr>
          <p:cNvPr id="22" name="Shape 17"/>
          <p:cNvSpPr/>
          <p:nvPr/>
        </p:nvSpPr>
        <p:spPr>
          <a:xfrm>
            <a:off x="640080" y="4023360"/>
            <a:ext cx="8138160" cy="457200"/>
          </a:xfrm>
          <a:prstGeom prst="rect">
            <a:avLst/>
          </a:prstGeom>
          <a:solidFill>
            <a:srgbClr val="FDF2F8"/>
          </a:solidFill>
        </p:spPr>
        <p:txBody>
          <a:bodyPr/>
          <a:lstStyle/>
          <a:p>
            <a:endParaRPr lang="fr-FR"/>
          </a:p>
        </p:txBody>
      </p:sp>
      <p:sp>
        <p:nvSpPr>
          <p:cNvPr id="23" name="Text 18"/>
          <p:cNvSpPr/>
          <p:nvPr/>
        </p:nvSpPr>
        <p:spPr>
          <a:xfrm>
            <a:off x="914400" y="4069080"/>
            <a:ext cx="7589520" cy="365760"/>
          </a:xfrm>
          <a:prstGeom prst="rect">
            <a:avLst/>
          </a:prstGeom>
          <a:noFill/>
        </p:spPr>
        <p:txBody>
          <a:bodyPr wrap="square" lIns="0" tIns="0" rIns="0" bIns="0" rtlCol="0" anchor="ctr"/>
          <a:lstStyle/>
          <a:p>
            <a:pPr marL="0" indent="0">
              <a:buNone/>
            </a:pPr>
            <a:r>
              <a:rPr lang="en-US" sz="850" dirty="0">
                <a:solidFill>
                  <a:srgbClr val="374151"/>
                </a:solidFill>
                <a:latin typeface="Arial" panose="020B0604020202020204" pitchFamily="34" charset="0"/>
                <a:ea typeface="Arial" panose="020B0604020202020204" pitchFamily="34" charset="-122"/>
                <a:cs typeface="Arial" panose="020B0604020202020204" pitchFamily="34" charset="-120"/>
              </a:rPr>
              <a:t>Que vous soyez une PME locale ou une marque internationale, un partenariat avec Léna vous offre une visibilité authentique auprès d'une audience qualifiée de 41'000+ passionnés dans plus de 15 pays.</a:t>
            </a:r>
            <a:endParaRPr lang="en-US" sz="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9FB"/>
        </a:solidFill>
        <a:effectLst/>
      </p:bgPr>
    </p:bg>
    <p:spTree>
      <p:nvGrpSpPr>
        <p:cNvPr id="1" name=""/>
        <p:cNvGrpSpPr/>
        <p:nvPr/>
      </p:nvGrpSpPr>
      <p:grpSpPr>
        <a:xfrm>
          <a:off x="0" y="0"/>
          <a:ext cx="0" cy="0"/>
          <a:chOff x="0" y="0"/>
          <a:chExt cx="0" cy="0"/>
        </a:xfrm>
      </p:grpSpPr>
      <p:sp>
        <p:nvSpPr>
          <p:cNvPr id="2" name="Shape 0"/>
          <p:cNvSpPr/>
          <p:nvPr/>
        </p:nvSpPr>
        <p:spPr>
          <a:xfrm>
            <a:off x="0" y="0"/>
            <a:ext cx="9144000" cy="27432"/>
          </a:xfrm>
          <a:prstGeom prst="rect">
            <a:avLst/>
          </a:prstGeom>
          <a:solidFill>
            <a:srgbClr val="C71585"/>
          </a:solidFill>
        </p:spPr>
        <p:txBody>
          <a:bodyPr/>
          <a:lstStyle/>
          <a:p>
            <a:endParaRPr lang="fr-FR"/>
          </a:p>
        </p:txBody>
      </p:sp>
      <p:sp>
        <p:nvSpPr>
          <p:cNvPr id="3" name="Text 1"/>
          <p:cNvSpPr/>
          <p:nvPr/>
        </p:nvSpPr>
        <p:spPr>
          <a:xfrm>
            <a:off x="640080" y="228600"/>
            <a:ext cx="7315200" cy="274320"/>
          </a:xfrm>
          <a:prstGeom prst="rect">
            <a:avLst/>
          </a:prstGeom>
          <a:noFill/>
        </p:spPr>
        <p:txBody>
          <a:bodyPr wrap="square" lIns="0" tIns="0" rIns="0" bIns="0" rtlCol="0" anchor="ctr"/>
          <a:lstStyle/>
          <a:p>
            <a:pPr marL="0" indent="0">
              <a:buNone/>
            </a:pPr>
            <a:r>
              <a:rPr lang="en-US" sz="1000" b="1" kern="0" spc="500" dirty="0">
                <a:solidFill>
                  <a:srgbClr val="C71585"/>
                </a:solidFill>
                <a:latin typeface="Arial" panose="020B0604020202020204" pitchFamily="34" charset="0"/>
                <a:ea typeface="Arial" panose="020B0604020202020204" pitchFamily="34" charset="-122"/>
                <a:cs typeface="Arial" panose="020B0604020202020204" pitchFamily="34" charset="-120"/>
              </a:rPr>
              <a:t>INSTAGRAM — CHIFFRES CLÉS</a:t>
            </a:r>
            <a:endParaRPr lang="en-US" sz="1000" dirty="0"/>
          </a:p>
        </p:txBody>
      </p:sp>
      <p:sp>
        <p:nvSpPr>
          <p:cNvPr id="4" name="Text 2"/>
          <p:cNvSpPr/>
          <p:nvPr/>
        </p:nvSpPr>
        <p:spPr>
          <a:xfrm>
            <a:off x="640080" y="502920"/>
            <a:ext cx="7315200" cy="182880"/>
          </a:xfrm>
          <a:prstGeom prst="rect">
            <a:avLst/>
          </a:prstGeom>
          <a:noFill/>
        </p:spPr>
        <p:txBody>
          <a:bodyPr wrap="square" lIns="0" tIns="0" rIns="0" bIns="0" rtlCol="0" anchor="ctr"/>
          <a:lstStyle/>
          <a:p>
            <a:pPr marL="0" indent="0">
              <a:buNone/>
            </a:pP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@lena_buhler  ·  41'033 followers  ·  Données </a:t>
            </a:r>
            <a:r>
              <a:rPr lang="en-US" sz="800" dirty="0" err="1">
                <a:solidFill>
                  <a:srgbClr val="6B7280"/>
                </a:solidFill>
                <a:latin typeface="Arial" panose="020B0604020202020204" pitchFamily="34" charset="0"/>
                <a:ea typeface="Arial" panose="020B0604020202020204" pitchFamily="34" charset="-122"/>
                <a:cs typeface="Arial" panose="020B0604020202020204" pitchFamily="34" charset="-120"/>
              </a:rPr>
              <a:t>vérifiées</a:t>
            </a: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 Meta au 18 </a:t>
            </a:r>
            <a:r>
              <a:rPr lang="en-US" sz="800" dirty="0" err="1">
                <a:solidFill>
                  <a:srgbClr val="6B7280"/>
                </a:solidFill>
                <a:latin typeface="Arial" panose="020B0604020202020204" pitchFamily="34" charset="0"/>
                <a:ea typeface="Arial" panose="020B0604020202020204" pitchFamily="34" charset="-122"/>
                <a:cs typeface="Arial" panose="020B0604020202020204" pitchFamily="34" charset="-120"/>
              </a:rPr>
              <a:t>février</a:t>
            </a: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 2026</a:t>
            </a:r>
            <a:endParaRPr lang="en-US" sz="800" dirty="0"/>
          </a:p>
        </p:txBody>
      </p:sp>
      <p:sp>
        <p:nvSpPr>
          <p:cNvPr id="5" name="Shape 3"/>
          <p:cNvSpPr/>
          <p:nvPr/>
        </p:nvSpPr>
        <p:spPr>
          <a:xfrm>
            <a:off x="640080" y="777240"/>
            <a:ext cx="1920240" cy="8686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pic>
        <p:nvPicPr>
          <p:cNvPr id="6" name="Image 0" descr="preencoded.png"/>
          <p:cNvPicPr>
            <a:picLocks noChangeAspect="1"/>
          </p:cNvPicPr>
          <p:nvPr/>
        </p:nvPicPr>
        <p:blipFill>
          <a:blip r:embed="rId3"/>
          <a:stretch>
            <a:fillRect/>
          </a:stretch>
        </p:blipFill>
        <p:spPr>
          <a:xfrm>
            <a:off x="777240" y="868680"/>
            <a:ext cx="146304" cy="146304"/>
          </a:xfrm>
          <a:prstGeom prst="rect">
            <a:avLst/>
          </a:prstGeom>
        </p:spPr>
      </p:pic>
      <p:sp>
        <p:nvSpPr>
          <p:cNvPr id="7" name="Text 4"/>
          <p:cNvSpPr/>
          <p:nvPr/>
        </p:nvSpPr>
        <p:spPr>
          <a:xfrm>
            <a:off x="777240" y="1024128"/>
            <a:ext cx="1645920" cy="320040"/>
          </a:xfrm>
          <a:prstGeom prst="rect">
            <a:avLst/>
          </a:prstGeom>
          <a:noFill/>
        </p:spPr>
        <p:txBody>
          <a:bodyPr wrap="square" lIns="0" tIns="0" rIns="0" bIns="0" rtlCol="0" anchor="ctr"/>
          <a:lstStyle/>
          <a:p>
            <a:pPr marL="0" indent="0">
              <a:buNone/>
            </a:pPr>
            <a:r>
              <a:rPr lang="en-US" sz="1800" b="1" dirty="0">
                <a:solidFill>
                  <a:srgbClr val="1B1B2F"/>
                </a:solidFill>
                <a:latin typeface="Georgia" panose="02040502050405020303" pitchFamily="34" charset="0"/>
                <a:ea typeface="Georgia" panose="02040502050405020303" pitchFamily="34" charset="-122"/>
                <a:cs typeface="Georgia" panose="02040502050405020303" pitchFamily="34" charset="-120"/>
              </a:rPr>
              <a:t>41'033</a:t>
            </a:r>
            <a:endParaRPr lang="en-US" sz="1800" dirty="0"/>
          </a:p>
        </p:txBody>
      </p:sp>
      <p:sp>
        <p:nvSpPr>
          <p:cNvPr id="8" name="Text 5"/>
          <p:cNvSpPr/>
          <p:nvPr/>
        </p:nvSpPr>
        <p:spPr>
          <a:xfrm>
            <a:off x="777240" y="1353312"/>
            <a:ext cx="1645920" cy="164592"/>
          </a:xfrm>
          <a:prstGeom prst="rect">
            <a:avLst/>
          </a:prstGeom>
          <a:noFill/>
        </p:spPr>
        <p:txBody>
          <a:bodyPr wrap="square" lIns="0" tIns="0" rIns="0" bIns="0" rtlCol="0" anchor="ctr"/>
          <a:lstStyle/>
          <a:p>
            <a:pPr marL="0" indent="0">
              <a:buNone/>
            </a:pPr>
            <a:r>
              <a:rPr lang="en-US" sz="750" dirty="0">
                <a:solidFill>
                  <a:srgbClr val="6B7280"/>
                </a:solidFill>
                <a:latin typeface="Arial" panose="020B0604020202020204" pitchFamily="34" charset="0"/>
                <a:ea typeface="Arial" panose="020B0604020202020204" pitchFamily="34" charset="-122"/>
                <a:cs typeface="Arial" panose="020B0604020202020204" pitchFamily="34" charset="-120"/>
              </a:rPr>
              <a:t>Followers</a:t>
            </a:r>
            <a:endParaRPr lang="en-US" sz="750" dirty="0"/>
          </a:p>
        </p:txBody>
      </p:sp>
      <p:sp>
        <p:nvSpPr>
          <p:cNvPr id="9" name="Shape 6"/>
          <p:cNvSpPr/>
          <p:nvPr/>
        </p:nvSpPr>
        <p:spPr>
          <a:xfrm>
            <a:off x="2697480" y="777240"/>
            <a:ext cx="1920240" cy="8686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pic>
        <p:nvPicPr>
          <p:cNvPr id="10" name="Image 1" descr="preencoded.png"/>
          <p:cNvPicPr>
            <a:picLocks noChangeAspect="1"/>
          </p:cNvPicPr>
          <p:nvPr/>
        </p:nvPicPr>
        <p:blipFill>
          <a:blip r:embed="rId4"/>
          <a:stretch>
            <a:fillRect/>
          </a:stretch>
        </p:blipFill>
        <p:spPr>
          <a:xfrm>
            <a:off x="2834640" y="868680"/>
            <a:ext cx="146304" cy="146304"/>
          </a:xfrm>
          <a:prstGeom prst="rect">
            <a:avLst/>
          </a:prstGeom>
        </p:spPr>
      </p:pic>
      <p:sp>
        <p:nvSpPr>
          <p:cNvPr id="11" name="Text 7"/>
          <p:cNvSpPr/>
          <p:nvPr/>
        </p:nvSpPr>
        <p:spPr>
          <a:xfrm>
            <a:off x="3977640" y="850392"/>
            <a:ext cx="502920" cy="182880"/>
          </a:xfrm>
          <a:prstGeom prst="rect">
            <a:avLst/>
          </a:prstGeom>
          <a:noFill/>
        </p:spPr>
        <p:txBody>
          <a:bodyPr wrap="square" lIns="0" tIns="0" rIns="0" bIns="0" rtlCol="0" anchor="ctr"/>
          <a:lstStyle/>
          <a:p>
            <a:pPr marL="0" indent="0" algn="r">
              <a:buNone/>
            </a:pPr>
            <a:r>
              <a:rPr lang="en-US" sz="800" b="1" dirty="0">
                <a:solidFill>
                  <a:srgbClr val="059669"/>
                </a:solidFill>
                <a:latin typeface="Arial" panose="020B0604020202020204" pitchFamily="34" charset="0"/>
                <a:ea typeface="Arial" panose="020B0604020202020204" pitchFamily="34" charset="-122"/>
                <a:cs typeface="Arial" panose="020B0604020202020204" pitchFamily="34" charset="-120"/>
              </a:rPr>
              <a:t>+423%</a:t>
            </a:r>
            <a:endParaRPr lang="en-US" sz="800" dirty="0"/>
          </a:p>
        </p:txBody>
      </p:sp>
      <p:sp>
        <p:nvSpPr>
          <p:cNvPr id="12" name="Text 8"/>
          <p:cNvSpPr/>
          <p:nvPr/>
        </p:nvSpPr>
        <p:spPr>
          <a:xfrm>
            <a:off x="2834640" y="1024128"/>
            <a:ext cx="1645920" cy="320040"/>
          </a:xfrm>
          <a:prstGeom prst="rect">
            <a:avLst/>
          </a:prstGeom>
          <a:noFill/>
        </p:spPr>
        <p:txBody>
          <a:bodyPr wrap="square" lIns="0" tIns="0" rIns="0" bIns="0" rtlCol="0" anchor="ctr"/>
          <a:lstStyle/>
          <a:p>
            <a:pPr marL="0" indent="0">
              <a:buNone/>
            </a:pPr>
            <a:r>
              <a:rPr lang="en-US" sz="1800" b="1" dirty="0">
                <a:solidFill>
                  <a:srgbClr val="1B1B2F"/>
                </a:solidFill>
                <a:latin typeface="Georgia" panose="02040502050405020303" pitchFamily="34" charset="0"/>
                <a:ea typeface="Georgia" panose="02040502050405020303" pitchFamily="34" charset="-122"/>
                <a:cs typeface="Georgia" panose="02040502050405020303" pitchFamily="34" charset="-120"/>
              </a:rPr>
              <a:t>176K</a:t>
            </a:r>
            <a:endParaRPr lang="en-US" sz="1800" dirty="0"/>
          </a:p>
        </p:txBody>
      </p:sp>
      <p:sp>
        <p:nvSpPr>
          <p:cNvPr id="13" name="Text 9"/>
          <p:cNvSpPr/>
          <p:nvPr/>
        </p:nvSpPr>
        <p:spPr>
          <a:xfrm>
            <a:off x="2834640" y="1353312"/>
            <a:ext cx="1645920" cy="164592"/>
          </a:xfrm>
          <a:prstGeom prst="rect">
            <a:avLst/>
          </a:prstGeom>
          <a:noFill/>
        </p:spPr>
        <p:txBody>
          <a:bodyPr wrap="square" lIns="0" tIns="0" rIns="0" bIns="0" rtlCol="0" anchor="ctr"/>
          <a:lstStyle/>
          <a:p>
            <a:pPr marL="0" indent="0">
              <a:buNone/>
            </a:pPr>
            <a:r>
              <a:rPr lang="en-US" sz="750" dirty="0">
                <a:solidFill>
                  <a:srgbClr val="6B7280"/>
                </a:solidFill>
                <a:latin typeface="Arial" panose="020B0604020202020204" pitchFamily="34" charset="0"/>
                <a:ea typeface="Arial" panose="020B0604020202020204" pitchFamily="34" charset="-122"/>
                <a:cs typeface="Arial" panose="020B0604020202020204" pitchFamily="34" charset="-120"/>
              </a:rPr>
              <a:t>Vues (30 jours)</a:t>
            </a:r>
            <a:endParaRPr lang="en-US" sz="750" dirty="0"/>
          </a:p>
        </p:txBody>
      </p:sp>
      <p:sp>
        <p:nvSpPr>
          <p:cNvPr id="14" name="Shape 10"/>
          <p:cNvSpPr/>
          <p:nvPr/>
        </p:nvSpPr>
        <p:spPr>
          <a:xfrm>
            <a:off x="4754880" y="777240"/>
            <a:ext cx="1920240" cy="8686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pic>
        <p:nvPicPr>
          <p:cNvPr id="15" name="Image 2" descr="preencoded.png"/>
          <p:cNvPicPr>
            <a:picLocks noChangeAspect="1"/>
          </p:cNvPicPr>
          <p:nvPr/>
        </p:nvPicPr>
        <p:blipFill>
          <a:blip r:embed="rId4"/>
          <a:stretch>
            <a:fillRect/>
          </a:stretch>
        </p:blipFill>
        <p:spPr>
          <a:xfrm>
            <a:off x="4892040" y="868680"/>
            <a:ext cx="146304" cy="146304"/>
          </a:xfrm>
          <a:prstGeom prst="rect">
            <a:avLst/>
          </a:prstGeom>
        </p:spPr>
      </p:pic>
      <p:sp>
        <p:nvSpPr>
          <p:cNvPr id="16" name="Text 11"/>
          <p:cNvSpPr/>
          <p:nvPr/>
        </p:nvSpPr>
        <p:spPr>
          <a:xfrm>
            <a:off x="6035040" y="850392"/>
            <a:ext cx="502920" cy="182880"/>
          </a:xfrm>
          <a:prstGeom prst="rect">
            <a:avLst/>
          </a:prstGeom>
          <a:noFill/>
        </p:spPr>
        <p:txBody>
          <a:bodyPr wrap="square" lIns="0" tIns="0" rIns="0" bIns="0" rtlCol="0" anchor="ctr"/>
          <a:lstStyle/>
          <a:p>
            <a:pPr marL="0" indent="0" algn="r">
              <a:buNone/>
            </a:pPr>
            <a:r>
              <a:rPr lang="en-US" sz="800" b="1" dirty="0">
                <a:solidFill>
                  <a:srgbClr val="059669"/>
                </a:solidFill>
                <a:latin typeface="Arial" panose="020B0604020202020204" pitchFamily="34" charset="0"/>
                <a:ea typeface="Arial" panose="020B0604020202020204" pitchFamily="34" charset="-122"/>
                <a:cs typeface="Arial" panose="020B0604020202020204" pitchFamily="34" charset="-120"/>
              </a:rPr>
              <a:t>+246%</a:t>
            </a:r>
            <a:endParaRPr lang="en-US" sz="800" dirty="0"/>
          </a:p>
        </p:txBody>
      </p:sp>
      <p:sp>
        <p:nvSpPr>
          <p:cNvPr id="17" name="Text 12"/>
          <p:cNvSpPr/>
          <p:nvPr/>
        </p:nvSpPr>
        <p:spPr>
          <a:xfrm>
            <a:off x="4892040" y="1024128"/>
            <a:ext cx="1645920" cy="320040"/>
          </a:xfrm>
          <a:prstGeom prst="rect">
            <a:avLst/>
          </a:prstGeom>
          <a:noFill/>
        </p:spPr>
        <p:txBody>
          <a:bodyPr wrap="square" lIns="0" tIns="0" rIns="0" bIns="0" rtlCol="0" anchor="ctr"/>
          <a:lstStyle/>
          <a:p>
            <a:pPr marL="0" indent="0">
              <a:buNone/>
            </a:pPr>
            <a:r>
              <a:rPr lang="en-US" sz="1800" b="1" dirty="0">
                <a:solidFill>
                  <a:srgbClr val="1B1B2F"/>
                </a:solidFill>
                <a:latin typeface="Georgia" panose="02040502050405020303" pitchFamily="34" charset="0"/>
                <a:ea typeface="Georgia" panose="02040502050405020303" pitchFamily="34" charset="-122"/>
                <a:cs typeface="Georgia" panose="02040502050405020303" pitchFamily="34" charset="-120"/>
              </a:rPr>
              <a:t>443K</a:t>
            </a:r>
            <a:endParaRPr lang="en-US" sz="1800" dirty="0"/>
          </a:p>
        </p:txBody>
      </p:sp>
      <p:sp>
        <p:nvSpPr>
          <p:cNvPr id="18" name="Text 13"/>
          <p:cNvSpPr/>
          <p:nvPr/>
        </p:nvSpPr>
        <p:spPr>
          <a:xfrm>
            <a:off x="4892040" y="1353312"/>
            <a:ext cx="1645920" cy="164592"/>
          </a:xfrm>
          <a:prstGeom prst="rect">
            <a:avLst/>
          </a:prstGeom>
          <a:noFill/>
        </p:spPr>
        <p:txBody>
          <a:bodyPr wrap="square" lIns="0" tIns="0" rIns="0" bIns="0" rtlCol="0" anchor="ctr"/>
          <a:lstStyle/>
          <a:p>
            <a:pPr marL="0" indent="0">
              <a:buNone/>
            </a:pPr>
            <a:r>
              <a:rPr lang="en-US" sz="750" dirty="0">
                <a:solidFill>
                  <a:srgbClr val="6B7280"/>
                </a:solidFill>
                <a:latin typeface="Arial" panose="020B0604020202020204" pitchFamily="34" charset="0"/>
                <a:ea typeface="Arial" panose="020B0604020202020204" pitchFamily="34" charset="-122"/>
                <a:cs typeface="Arial" panose="020B0604020202020204" pitchFamily="34" charset="-120"/>
              </a:rPr>
              <a:t>Vues (90 jours)</a:t>
            </a:r>
            <a:endParaRPr lang="en-US" sz="750" dirty="0"/>
          </a:p>
        </p:txBody>
      </p:sp>
      <p:sp>
        <p:nvSpPr>
          <p:cNvPr id="19" name="Shape 14"/>
          <p:cNvSpPr/>
          <p:nvPr/>
        </p:nvSpPr>
        <p:spPr>
          <a:xfrm>
            <a:off x="6812280" y="777240"/>
            <a:ext cx="1920240" cy="8686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pic>
        <p:nvPicPr>
          <p:cNvPr id="20" name="Image 3" descr="preencoded.png"/>
          <p:cNvPicPr>
            <a:picLocks noChangeAspect="1"/>
          </p:cNvPicPr>
          <p:nvPr/>
        </p:nvPicPr>
        <p:blipFill>
          <a:blip r:embed="rId5"/>
          <a:stretch>
            <a:fillRect/>
          </a:stretch>
        </p:blipFill>
        <p:spPr>
          <a:xfrm>
            <a:off x="6949440" y="868680"/>
            <a:ext cx="146304" cy="146304"/>
          </a:xfrm>
          <a:prstGeom prst="rect">
            <a:avLst/>
          </a:prstGeom>
        </p:spPr>
      </p:pic>
      <p:sp>
        <p:nvSpPr>
          <p:cNvPr id="21" name="Text 15"/>
          <p:cNvSpPr/>
          <p:nvPr/>
        </p:nvSpPr>
        <p:spPr>
          <a:xfrm>
            <a:off x="6949440" y="1024128"/>
            <a:ext cx="1645920" cy="320040"/>
          </a:xfrm>
          <a:prstGeom prst="rect">
            <a:avLst/>
          </a:prstGeom>
          <a:noFill/>
        </p:spPr>
        <p:txBody>
          <a:bodyPr wrap="square" lIns="0" tIns="0" rIns="0" bIns="0" rtlCol="0" anchor="ctr"/>
          <a:lstStyle/>
          <a:p>
            <a:pPr marL="0" indent="0">
              <a:buNone/>
            </a:pPr>
            <a:r>
              <a:rPr lang="en-US" sz="1800" b="1" dirty="0">
                <a:solidFill>
                  <a:srgbClr val="1B1B2F"/>
                </a:solidFill>
                <a:latin typeface="Georgia" panose="02040502050405020303" pitchFamily="34" charset="0"/>
                <a:ea typeface="Georgia" panose="02040502050405020303" pitchFamily="34" charset="-122"/>
                <a:cs typeface="Georgia" panose="02040502050405020303" pitchFamily="34" charset="-120"/>
              </a:rPr>
              <a:t>13'073</a:t>
            </a:r>
            <a:endParaRPr lang="en-US" sz="1800" dirty="0"/>
          </a:p>
        </p:txBody>
      </p:sp>
      <p:sp>
        <p:nvSpPr>
          <p:cNvPr id="22" name="Text 16"/>
          <p:cNvSpPr/>
          <p:nvPr/>
        </p:nvSpPr>
        <p:spPr>
          <a:xfrm>
            <a:off x="6949440" y="1353312"/>
            <a:ext cx="1645920" cy="164592"/>
          </a:xfrm>
          <a:prstGeom prst="rect">
            <a:avLst/>
          </a:prstGeom>
          <a:noFill/>
        </p:spPr>
        <p:txBody>
          <a:bodyPr wrap="square" lIns="0" tIns="0" rIns="0" bIns="0" rtlCol="0" anchor="ctr"/>
          <a:lstStyle/>
          <a:p>
            <a:pPr marL="0" indent="0">
              <a:buNone/>
            </a:pPr>
            <a:r>
              <a:rPr lang="en-US" sz="750" dirty="0">
                <a:solidFill>
                  <a:srgbClr val="6B7280"/>
                </a:solidFill>
                <a:latin typeface="Arial" panose="020B0604020202020204" pitchFamily="34" charset="0"/>
                <a:ea typeface="Arial" panose="020B0604020202020204" pitchFamily="34" charset="-122"/>
                <a:cs typeface="Arial" panose="020B0604020202020204" pitchFamily="34" charset="-120"/>
              </a:rPr>
              <a:t>Interactions (90j)</a:t>
            </a:r>
            <a:endParaRPr lang="en-US" sz="750" dirty="0"/>
          </a:p>
        </p:txBody>
      </p:sp>
      <p:sp>
        <p:nvSpPr>
          <p:cNvPr id="23" name="Text 17"/>
          <p:cNvSpPr/>
          <p:nvPr/>
        </p:nvSpPr>
        <p:spPr>
          <a:xfrm>
            <a:off x="640080" y="1828800"/>
            <a:ext cx="5486400" cy="182880"/>
          </a:xfrm>
          <a:prstGeom prst="rect">
            <a:avLst/>
          </a:prstGeom>
          <a:noFill/>
        </p:spPr>
        <p:txBody>
          <a:bodyPr wrap="square" lIns="0" tIns="0" rIns="0" bIns="0" rtlCol="0" anchor="ctr"/>
          <a:lstStyle/>
          <a:p>
            <a:pPr marL="0" indent="0">
              <a:buNone/>
            </a:pP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Engagement par type de contenu (90 jours)</a:t>
            </a:r>
            <a:endParaRPr lang="en-US" sz="800" dirty="0"/>
          </a:p>
        </p:txBody>
      </p:sp>
      <p:sp>
        <p:nvSpPr>
          <p:cNvPr id="24" name="Shape 18"/>
          <p:cNvSpPr/>
          <p:nvPr/>
        </p:nvSpPr>
        <p:spPr>
          <a:xfrm>
            <a:off x="640080" y="2057400"/>
            <a:ext cx="2606040" cy="640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25" name="Shape 19"/>
          <p:cNvSpPr/>
          <p:nvPr/>
        </p:nvSpPr>
        <p:spPr>
          <a:xfrm>
            <a:off x="640080" y="2057400"/>
            <a:ext cx="27432" cy="640080"/>
          </a:xfrm>
          <a:prstGeom prst="rect">
            <a:avLst/>
          </a:prstGeom>
          <a:solidFill>
            <a:srgbClr val="C71585"/>
          </a:solidFill>
        </p:spPr>
        <p:txBody>
          <a:bodyPr/>
          <a:lstStyle/>
          <a:p>
            <a:endParaRPr lang="fr-FR"/>
          </a:p>
        </p:txBody>
      </p:sp>
      <p:sp>
        <p:nvSpPr>
          <p:cNvPr id="26" name="Text 20"/>
          <p:cNvSpPr/>
          <p:nvPr/>
        </p:nvSpPr>
        <p:spPr>
          <a:xfrm>
            <a:off x="777240" y="2103120"/>
            <a:ext cx="1371600" cy="201168"/>
          </a:xfrm>
          <a:prstGeom prst="rect">
            <a:avLst/>
          </a:prstGeom>
          <a:noFill/>
        </p:spPr>
        <p:txBody>
          <a:bodyPr wrap="square" lIns="0" tIns="0" rIns="0" bIns="0" rtlCol="0" anchor="ctr"/>
          <a:lstStyle/>
          <a:p>
            <a:pPr marL="0" indent="0">
              <a:buNone/>
            </a:pPr>
            <a:r>
              <a:rPr lang="en-US" sz="900" b="1" dirty="0">
                <a:solidFill>
                  <a:srgbClr val="1B1B2F"/>
                </a:solidFill>
                <a:latin typeface="Arial" panose="020B0604020202020204" pitchFamily="34" charset="0"/>
                <a:ea typeface="Arial" panose="020B0604020202020204" pitchFamily="34" charset="-122"/>
                <a:cs typeface="Arial" panose="020B0604020202020204" pitchFamily="34" charset="-120"/>
              </a:rPr>
              <a:t>Reels</a:t>
            </a:r>
            <a:endParaRPr lang="en-US" sz="900" dirty="0"/>
          </a:p>
        </p:txBody>
      </p:sp>
      <p:sp>
        <p:nvSpPr>
          <p:cNvPr id="27" name="Text 21"/>
          <p:cNvSpPr/>
          <p:nvPr/>
        </p:nvSpPr>
        <p:spPr>
          <a:xfrm>
            <a:off x="2331720" y="2084832"/>
            <a:ext cx="777240" cy="237744"/>
          </a:xfrm>
          <a:prstGeom prst="rect">
            <a:avLst/>
          </a:prstGeom>
          <a:noFill/>
        </p:spPr>
        <p:txBody>
          <a:bodyPr wrap="square" lIns="0" tIns="0" rIns="0" bIns="0" rtlCol="0" anchor="ctr"/>
          <a:lstStyle/>
          <a:p>
            <a:pPr marL="0" indent="0" algn="r">
              <a:buNone/>
            </a:pPr>
            <a:r>
              <a:rPr lang="en-US" sz="1300" b="1" dirty="0">
                <a:solidFill>
                  <a:srgbClr val="C71585"/>
                </a:solidFill>
                <a:latin typeface="Georgia" panose="02040502050405020303" pitchFamily="34" charset="0"/>
                <a:ea typeface="Georgia" panose="02040502050405020303" pitchFamily="34" charset="-122"/>
                <a:cs typeface="Georgia" panose="02040502050405020303" pitchFamily="34" charset="-120"/>
              </a:rPr>
              <a:t>35.3%</a:t>
            </a:r>
            <a:endParaRPr lang="en-US" sz="1300" dirty="0"/>
          </a:p>
        </p:txBody>
      </p:sp>
      <p:sp>
        <p:nvSpPr>
          <p:cNvPr id="28" name="Text 22"/>
          <p:cNvSpPr/>
          <p:nvPr/>
        </p:nvSpPr>
        <p:spPr>
          <a:xfrm>
            <a:off x="777240" y="2359152"/>
            <a:ext cx="2331720" cy="182880"/>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4'483 likes · 168 comm. · 785 partages</a:t>
            </a:r>
            <a:endParaRPr lang="en-US" sz="700" dirty="0"/>
          </a:p>
        </p:txBody>
      </p:sp>
      <p:sp>
        <p:nvSpPr>
          <p:cNvPr id="29" name="Shape 23"/>
          <p:cNvSpPr/>
          <p:nvPr/>
        </p:nvSpPr>
        <p:spPr>
          <a:xfrm>
            <a:off x="3383280" y="2057400"/>
            <a:ext cx="2606040" cy="640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30" name="Shape 24"/>
          <p:cNvSpPr/>
          <p:nvPr/>
        </p:nvSpPr>
        <p:spPr>
          <a:xfrm>
            <a:off x="3383280" y="2057400"/>
            <a:ext cx="27432" cy="640080"/>
          </a:xfrm>
          <a:prstGeom prst="rect">
            <a:avLst/>
          </a:prstGeom>
          <a:solidFill>
            <a:srgbClr val="6B21A8"/>
          </a:solidFill>
        </p:spPr>
        <p:txBody>
          <a:bodyPr/>
          <a:lstStyle/>
          <a:p>
            <a:endParaRPr lang="fr-FR"/>
          </a:p>
        </p:txBody>
      </p:sp>
      <p:sp>
        <p:nvSpPr>
          <p:cNvPr id="31" name="Text 25"/>
          <p:cNvSpPr/>
          <p:nvPr/>
        </p:nvSpPr>
        <p:spPr>
          <a:xfrm>
            <a:off x="3520440" y="2103120"/>
            <a:ext cx="1371600" cy="201168"/>
          </a:xfrm>
          <a:prstGeom prst="rect">
            <a:avLst/>
          </a:prstGeom>
          <a:noFill/>
        </p:spPr>
        <p:txBody>
          <a:bodyPr wrap="square" lIns="0" tIns="0" rIns="0" bIns="0" rtlCol="0" anchor="ctr"/>
          <a:lstStyle/>
          <a:p>
            <a:pPr marL="0" indent="0">
              <a:buNone/>
            </a:pPr>
            <a:r>
              <a:rPr lang="en-US" sz="900" b="1" dirty="0">
                <a:solidFill>
                  <a:srgbClr val="1B1B2F"/>
                </a:solidFill>
                <a:latin typeface="Arial" panose="020B0604020202020204" pitchFamily="34" charset="0"/>
                <a:ea typeface="Arial" panose="020B0604020202020204" pitchFamily="34" charset="-122"/>
                <a:cs typeface="Arial" panose="020B0604020202020204" pitchFamily="34" charset="-120"/>
              </a:rPr>
              <a:t>Publications</a:t>
            </a:r>
            <a:endParaRPr lang="en-US" sz="900" dirty="0"/>
          </a:p>
        </p:txBody>
      </p:sp>
      <p:sp>
        <p:nvSpPr>
          <p:cNvPr id="32" name="Text 26"/>
          <p:cNvSpPr/>
          <p:nvPr/>
        </p:nvSpPr>
        <p:spPr>
          <a:xfrm>
            <a:off x="5074920" y="2084832"/>
            <a:ext cx="777240" cy="237744"/>
          </a:xfrm>
          <a:prstGeom prst="rect">
            <a:avLst/>
          </a:prstGeom>
          <a:noFill/>
        </p:spPr>
        <p:txBody>
          <a:bodyPr wrap="square" lIns="0" tIns="0" rIns="0" bIns="0" rtlCol="0" anchor="ctr"/>
          <a:lstStyle/>
          <a:p>
            <a:pPr marL="0" indent="0" algn="r">
              <a:buNone/>
            </a:pPr>
            <a:r>
              <a:rPr lang="en-US" sz="1300" b="1" dirty="0">
                <a:solidFill>
                  <a:srgbClr val="C71585"/>
                </a:solidFill>
                <a:latin typeface="Georgia" panose="02040502050405020303" pitchFamily="34" charset="0"/>
                <a:ea typeface="Georgia" panose="02040502050405020303" pitchFamily="34" charset="-122"/>
                <a:cs typeface="Georgia" panose="02040502050405020303" pitchFamily="34" charset="-120"/>
              </a:rPr>
              <a:t>40.4%</a:t>
            </a:r>
            <a:endParaRPr lang="en-US" sz="1300" dirty="0"/>
          </a:p>
        </p:txBody>
      </p:sp>
      <p:sp>
        <p:nvSpPr>
          <p:cNvPr id="33" name="Text 27"/>
          <p:cNvSpPr/>
          <p:nvPr/>
        </p:nvSpPr>
        <p:spPr>
          <a:xfrm>
            <a:off x="3520440" y="2359152"/>
            <a:ext cx="2331720" cy="182880"/>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6'118 likes · 65 comm. · 44 enregistrements</a:t>
            </a:r>
            <a:endParaRPr lang="en-US" sz="700" dirty="0"/>
          </a:p>
        </p:txBody>
      </p:sp>
      <p:sp>
        <p:nvSpPr>
          <p:cNvPr id="34" name="Shape 28"/>
          <p:cNvSpPr/>
          <p:nvPr/>
        </p:nvSpPr>
        <p:spPr>
          <a:xfrm>
            <a:off x="6126480" y="2057400"/>
            <a:ext cx="2606040" cy="640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35" name="Shape 29"/>
          <p:cNvSpPr/>
          <p:nvPr/>
        </p:nvSpPr>
        <p:spPr>
          <a:xfrm>
            <a:off x="6126480" y="2057400"/>
            <a:ext cx="27432" cy="640080"/>
          </a:xfrm>
          <a:prstGeom prst="rect">
            <a:avLst/>
          </a:prstGeom>
          <a:solidFill>
            <a:srgbClr val="374151"/>
          </a:solidFill>
        </p:spPr>
        <p:txBody>
          <a:bodyPr/>
          <a:lstStyle/>
          <a:p>
            <a:endParaRPr lang="fr-FR"/>
          </a:p>
        </p:txBody>
      </p:sp>
      <p:sp>
        <p:nvSpPr>
          <p:cNvPr id="36" name="Text 30"/>
          <p:cNvSpPr/>
          <p:nvPr/>
        </p:nvSpPr>
        <p:spPr>
          <a:xfrm>
            <a:off x="6263640" y="2103120"/>
            <a:ext cx="1371600" cy="201168"/>
          </a:xfrm>
          <a:prstGeom prst="rect">
            <a:avLst/>
          </a:prstGeom>
          <a:noFill/>
        </p:spPr>
        <p:txBody>
          <a:bodyPr wrap="square" lIns="0" tIns="0" rIns="0" bIns="0" rtlCol="0" anchor="ctr"/>
          <a:lstStyle/>
          <a:p>
            <a:pPr marL="0" indent="0">
              <a:buNone/>
            </a:pPr>
            <a:r>
              <a:rPr lang="en-US" sz="900" b="1" dirty="0">
                <a:solidFill>
                  <a:srgbClr val="1B1B2F"/>
                </a:solidFill>
                <a:latin typeface="Arial" panose="020B0604020202020204" pitchFamily="34" charset="0"/>
                <a:ea typeface="Arial" panose="020B0604020202020204" pitchFamily="34" charset="-122"/>
                <a:cs typeface="Arial" panose="020B0604020202020204" pitchFamily="34" charset="-120"/>
              </a:rPr>
              <a:t>Stories</a:t>
            </a:r>
            <a:endParaRPr lang="en-US" sz="900" dirty="0"/>
          </a:p>
        </p:txBody>
      </p:sp>
      <p:sp>
        <p:nvSpPr>
          <p:cNvPr id="37" name="Text 31"/>
          <p:cNvSpPr/>
          <p:nvPr/>
        </p:nvSpPr>
        <p:spPr>
          <a:xfrm>
            <a:off x="7818120" y="2084832"/>
            <a:ext cx="777240" cy="237744"/>
          </a:xfrm>
          <a:prstGeom prst="rect">
            <a:avLst/>
          </a:prstGeom>
          <a:noFill/>
        </p:spPr>
        <p:txBody>
          <a:bodyPr wrap="square" lIns="0" tIns="0" rIns="0" bIns="0" rtlCol="0" anchor="ctr"/>
          <a:lstStyle/>
          <a:p>
            <a:pPr marL="0" indent="0" algn="r">
              <a:buNone/>
            </a:pPr>
            <a:r>
              <a:rPr lang="en-US" sz="1300" b="1" dirty="0">
                <a:solidFill>
                  <a:srgbClr val="C71585"/>
                </a:solidFill>
                <a:latin typeface="Georgia" panose="02040502050405020303" pitchFamily="34" charset="0"/>
                <a:ea typeface="Georgia" panose="02040502050405020303" pitchFamily="34" charset="-122"/>
                <a:cs typeface="Georgia" panose="02040502050405020303" pitchFamily="34" charset="-120"/>
              </a:rPr>
              <a:t>24.2%</a:t>
            </a:r>
            <a:endParaRPr lang="en-US" sz="1300" dirty="0"/>
          </a:p>
        </p:txBody>
      </p:sp>
      <p:sp>
        <p:nvSpPr>
          <p:cNvPr id="38" name="Text 32"/>
          <p:cNvSpPr/>
          <p:nvPr/>
        </p:nvSpPr>
        <p:spPr>
          <a:xfrm>
            <a:off x="6263640" y="2359152"/>
            <a:ext cx="2331720" cy="182880"/>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Interaction quotidienne avec la communauté</a:t>
            </a:r>
            <a:endParaRPr lang="en-US" sz="700" dirty="0"/>
          </a:p>
        </p:txBody>
      </p:sp>
      <p:sp>
        <p:nvSpPr>
          <p:cNvPr id="39" name="Text 33"/>
          <p:cNvSpPr/>
          <p:nvPr/>
        </p:nvSpPr>
        <p:spPr>
          <a:xfrm>
            <a:off x="640080" y="2880360"/>
            <a:ext cx="2743200" cy="182880"/>
          </a:xfrm>
          <a:prstGeom prst="rect">
            <a:avLst/>
          </a:prstGeom>
          <a:noFill/>
        </p:spPr>
        <p:txBody>
          <a:bodyPr wrap="square" lIns="0" tIns="0" rIns="0" bIns="0" rtlCol="0" anchor="ctr"/>
          <a:lstStyle/>
          <a:p>
            <a:pPr marL="0" indent="0">
              <a:buNone/>
            </a:pP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Portée organique</a:t>
            </a:r>
            <a:endParaRPr lang="en-US" sz="800" dirty="0"/>
          </a:p>
        </p:txBody>
      </p:sp>
      <p:sp>
        <p:nvSpPr>
          <p:cNvPr id="40" name="Shape 34"/>
          <p:cNvSpPr/>
          <p:nvPr/>
        </p:nvSpPr>
        <p:spPr>
          <a:xfrm>
            <a:off x="640080" y="3108960"/>
            <a:ext cx="1920240" cy="50292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41" name="Text 35"/>
          <p:cNvSpPr/>
          <p:nvPr/>
        </p:nvSpPr>
        <p:spPr>
          <a:xfrm>
            <a:off x="731520" y="3108960"/>
            <a:ext cx="1097280" cy="256032"/>
          </a:xfrm>
          <a:prstGeom prst="rect">
            <a:avLst/>
          </a:prstGeom>
          <a:noFill/>
        </p:spPr>
        <p:txBody>
          <a:bodyPr wrap="square" lIns="0" tIns="0" rIns="0" bIns="0" rtlCol="0" anchor="b"/>
          <a:lstStyle/>
          <a:p>
            <a:pPr marL="0" indent="0">
              <a:buNone/>
            </a:pPr>
            <a:r>
              <a:rPr lang="en-US" sz="1300" b="1" dirty="0">
                <a:solidFill>
                  <a:srgbClr val="1B1B2F"/>
                </a:solidFill>
                <a:latin typeface="Georgia" panose="02040502050405020303" pitchFamily="34" charset="0"/>
                <a:ea typeface="Georgia" panose="02040502050405020303" pitchFamily="34" charset="-122"/>
                <a:cs typeface="Georgia" panose="02040502050405020303" pitchFamily="34" charset="-120"/>
              </a:rPr>
              <a:t>58'731</a:t>
            </a:r>
            <a:endParaRPr lang="en-US" sz="1300" dirty="0"/>
          </a:p>
        </p:txBody>
      </p:sp>
      <p:sp>
        <p:nvSpPr>
          <p:cNvPr id="42" name="Text 36"/>
          <p:cNvSpPr/>
          <p:nvPr/>
        </p:nvSpPr>
        <p:spPr>
          <a:xfrm>
            <a:off x="1874520" y="3127248"/>
            <a:ext cx="548640" cy="182880"/>
          </a:xfrm>
          <a:prstGeom prst="rect">
            <a:avLst/>
          </a:prstGeom>
          <a:noFill/>
        </p:spPr>
        <p:txBody>
          <a:bodyPr wrap="square" lIns="0" tIns="0" rIns="0" bIns="0" rtlCol="0" anchor="ctr"/>
          <a:lstStyle/>
          <a:p>
            <a:pPr marL="0" indent="0" algn="r">
              <a:buNone/>
            </a:pPr>
            <a:r>
              <a:rPr lang="en-US" sz="800" b="1" dirty="0">
                <a:solidFill>
                  <a:srgbClr val="059669"/>
                </a:solidFill>
                <a:latin typeface="Arial" panose="020B0604020202020204" pitchFamily="34" charset="0"/>
                <a:ea typeface="Arial" panose="020B0604020202020204" pitchFamily="34" charset="-122"/>
                <a:cs typeface="Arial" panose="020B0604020202020204" pitchFamily="34" charset="-120"/>
              </a:rPr>
              <a:t>+423%</a:t>
            </a:r>
            <a:endParaRPr lang="en-US" sz="800" dirty="0"/>
          </a:p>
        </p:txBody>
      </p:sp>
      <p:sp>
        <p:nvSpPr>
          <p:cNvPr id="43" name="Text 37"/>
          <p:cNvSpPr/>
          <p:nvPr/>
        </p:nvSpPr>
        <p:spPr>
          <a:xfrm>
            <a:off x="731520" y="3401568"/>
            <a:ext cx="1737360" cy="137160"/>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Comptes touchés (30j)</a:t>
            </a:r>
            <a:endParaRPr lang="en-US" sz="700" dirty="0"/>
          </a:p>
        </p:txBody>
      </p:sp>
      <p:sp>
        <p:nvSpPr>
          <p:cNvPr id="44" name="Shape 38"/>
          <p:cNvSpPr/>
          <p:nvPr/>
        </p:nvSpPr>
        <p:spPr>
          <a:xfrm>
            <a:off x="2697480" y="3108960"/>
            <a:ext cx="1920240" cy="50292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45" name="Text 39"/>
          <p:cNvSpPr/>
          <p:nvPr/>
        </p:nvSpPr>
        <p:spPr>
          <a:xfrm>
            <a:off x="2788920" y="3108960"/>
            <a:ext cx="1097280" cy="256032"/>
          </a:xfrm>
          <a:prstGeom prst="rect">
            <a:avLst/>
          </a:prstGeom>
          <a:noFill/>
        </p:spPr>
        <p:txBody>
          <a:bodyPr wrap="square" lIns="0" tIns="0" rIns="0" bIns="0" rtlCol="0" anchor="b"/>
          <a:lstStyle/>
          <a:p>
            <a:pPr marL="0" indent="0">
              <a:buNone/>
            </a:pPr>
            <a:r>
              <a:rPr lang="en-US" sz="1300" b="1" dirty="0">
                <a:solidFill>
                  <a:srgbClr val="1B1B2F"/>
                </a:solidFill>
                <a:latin typeface="Georgia" panose="02040502050405020303" pitchFamily="34" charset="0"/>
                <a:ea typeface="Georgia" panose="02040502050405020303" pitchFamily="34" charset="-122"/>
                <a:cs typeface="Georgia" panose="02040502050405020303" pitchFamily="34" charset="-120"/>
              </a:rPr>
              <a:t>68'361</a:t>
            </a:r>
            <a:endParaRPr lang="en-US" sz="1300" dirty="0"/>
          </a:p>
        </p:txBody>
      </p:sp>
      <p:sp>
        <p:nvSpPr>
          <p:cNvPr id="46" name="Text 40"/>
          <p:cNvSpPr/>
          <p:nvPr/>
        </p:nvSpPr>
        <p:spPr>
          <a:xfrm>
            <a:off x="3931920" y="3127248"/>
            <a:ext cx="548640" cy="182880"/>
          </a:xfrm>
          <a:prstGeom prst="rect">
            <a:avLst/>
          </a:prstGeom>
          <a:noFill/>
        </p:spPr>
        <p:txBody>
          <a:bodyPr wrap="square" lIns="0" tIns="0" rIns="0" bIns="0" rtlCol="0" anchor="ctr"/>
          <a:lstStyle/>
          <a:p>
            <a:pPr marL="0" indent="0" algn="r">
              <a:buNone/>
            </a:pPr>
            <a:r>
              <a:rPr lang="en-US" sz="800" b="1" dirty="0">
                <a:solidFill>
                  <a:srgbClr val="059669"/>
                </a:solidFill>
                <a:latin typeface="Arial" panose="020B0604020202020204" pitchFamily="34" charset="0"/>
                <a:ea typeface="Arial" panose="020B0604020202020204" pitchFamily="34" charset="-122"/>
                <a:cs typeface="Arial" panose="020B0604020202020204" pitchFamily="34" charset="-120"/>
              </a:rPr>
              <a:t>+246%</a:t>
            </a:r>
            <a:endParaRPr lang="en-US" sz="800" dirty="0"/>
          </a:p>
        </p:txBody>
      </p:sp>
      <p:sp>
        <p:nvSpPr>
          <p:cNvPr id="47" name="Text 41"/>
          <p:cNvSpPr/>
          <p:nvPr/>
        </p:nvSpPr>
        <p:spPr>
          <a:xfrm>
            <a:off x="2788920" y="3401568"/>
            <a:ext cx="1737360" cy="137160"/>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Comptes touchés (90j)</a:t>
            </a:r>
            <a:endParaRPr lang="en-US" sz="700" dirty="0"/>
          </a:p>
        </p:txBody>
      </p:sp>
      <p:sp>
        <p:nvSpPr>
          <p:cNvPr id="48" name="Shape 42"/>
          <p:cNvSpPr/>
          <p:nvPr/>
        </p:nvSpPr>
        <p:spPr>
          <a:xfrm>
            <a:off x="4754880" y="3108960"/>
            <a:ext cx="1920240" cy="50292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49" name="Text 43"/>
          <p:cNvSpPr/>
          <p:nvPr/>
        </p:nvSpPr>
        <p:spPr>
          <a:xfrm>
            <a:off x="4846320" y="3108960"/>
            <a:ext cx="1097280" cy="256032"/>
          </a:xfrm>
          <a:prstGeom prst="rect">
            <a:avLst/>
          </a:prstGeom>
          <a:noFill/>
        </p:spPr>
        <p:txBody>
          <a:bodyPr wrap="square" lIns="0" tIns="0" rIns="0" bIns="0" rtlCol="0" anchor="b"/>
          <a:lstStyle/>
          <a:p>
            <a:pPr marL="0" indent="0">
              <a:buNone/>
            </a:pPr>
            <a:r>
              <a:rPr lang="en-US" sz="1300" b="1" dirty="0">
                <a:solidFill>
                  <a:srgbClr val="1B1B2F"/>
                </a:solidFill>
                <a:latin typeface="Georgia" panose="02040502050405020303" pitchFamily="34" charset="0"/>
                <a:ea typeface="Georgia" panose="02040502050405020303" pitchFamily="34" charset="-122"/>
                <a:cs typeface="Georgia" panose="02040502050405020303" pitchFamily="34" charset="-120"/>
              </a:rPr>
              <a:t>2'898</a:t>
            </a:r>
            <a:endParaRPr lang="en-US" sz="1300" dirty="0"/>
          </a:p>
        </p:txBody>
      </p:sp>
      <p:sp>
        <p:nvSpPr>
          <p:cNvPr id="50" name="Text 44"/>
          <p:cNvSpPr/>
          <p:nvPr/>
        </p:nvSpPr>
        <p:spPr>
          <a:xfrm>
            <a:off x="5989320" y="3127248"/>
            <a:ext cx="548640" cy="182880"/>
          </a:xfrm>
          <a:prstGeom prst="rect">
            <a:avLst/>
          </a:prstGeom>
          <a:noFill/>
        </p:spPr>
        <p:txBody>
          <a:bodyPr wrap="square" lIns="0" tIns="0" rIns="0" bIns="0" rtlCol="0" anchor="ctr"/>
          <a:lstStyle/>
          <a:p>
            <a:pPr marL="0" indent="0" algn="r">
              <a:buNone/>
            </a:pPr>
            <a:r>
              <a:rPr lang="en-US" sz="800" b="1" dirty="0">
                <a:solidFill>
                  <a:srgbClr val="059669"/>
                </a:solidFill>
                <a:latin typeface="Arial" panose="020B0604020202020204" pitchFamily="34" charset="0"/>
                <a:ea typeface="Arial" panose="020B0604020202020204" pitchFamily="34" charset="-122"/>
                <a:cs typeface="Arial" panose="020B0604020202020204" pitchFamily="34" charset="-120"/>
              </a:rPr>
              <a:t>+45%</a:t>
            </a:r>
            <a:endParaRPr lang="en-US" sz="800" dirty="0"/>
          </a:p>
        </p:txBody>
      </p:sp>
      <p:sp>
        <p:nvSpPr>
          <p:cNvPr id="51" name="Text 45"/>
          <p:cNvSpPr/>
          <p:nvPr/>
        </p:nvSpPr>
        <p:spPr>
          <a:xfrm>
            <a:off x="4846320" y="3401568"/>
            <a:ext cx="1737360" cy="137160"/>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Visites profil (30j)</a:t>
            </a:r>
            <a:endParaRPr lang="en-US" sz="700" dirty="0"/>
          </a:p>
        </p:txBody>
      </p:sp>
      <p:sp>
        <p:nvSpPr>
          <p:cNvPr id="52" name="Shape 46"/>
          <p:cNvSpPr/>
          <p:nvPr/>
        </p:nvSpPr>
        <p:spPr>
          <a:xfrm>
            <a:off x="6812280" y="3108960"/>
            <a:ext cx="1920240" cy="50292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53" name="Text 47"/>
          <p:cNvSpPr/>
          <p:nvPr/>
        </p:nvSpPr>
        <p:spPr>
          <a:xfrm>
            <a:off x="6903720" y="3108960"/>
            <a:ext cx="1097280" cy="256032"/>
          </a:xfrm>
          <a:prstGeom prst="rect">
            <a:avLst/>
          </a:prstGeom>
          <a:noFill/>
        </p:spPr>
        <p:txBody>
          <a:bodyPr wrap="square" lIns="0" tIns="0" rIns="0" bIns="0" rtlCol="0" anchor="b"/>
          <a:lstStyle/>
          <a:p>
            <a:pPr marL="0" indent="0">
              <a:buNone/>
            </a:pPr>
            <a:r>
              <a:rPr lang="en-US" sz="1300" b="1" dirty="0">
                <a:solidFill>
                  <a:srgbClr val="1B1B2F"/>
                </a:solidFill>
                <a:latin typeface="Georgia" panose="02040502050405020303" pitchFamily="34" charset="0"/>
                <a:ea typeface="Georgia" panose="02040502050405020303" pitchFamily="34" charset="-122"/>
                <a:cs typeface="Georgia" panose="02040502050405020303" pitchFamily="34" charset="-120"/>
              </a:rPr>
              <a:t>7'462</a:t>
            </a:r>
            <a:endParaRPr lang="en-US" sz="1300" dirty="0"/>
          </a:p>
        </p:txBody>
      </p:sp>
      <p:sp>
        <p:nvSpPr>
          <p:cNvPr id="54" name="Text 48"/>
          <p:cNvSpPr/>
          <p:nvPr/>
        </p:nvSpPr>
        <p:spPr>
          <a:xfrm>
            <a:off x="6903720" y="3401568"/>
            <a:ext cx="1737360" cy="137160"/>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Visites profil (90j)</a:t>
            </a:r>
            <a:endParaRPr lang="en-US" sz="700" dirty="0"/>
          </a:p>
        </p:txBody>
      </p:sp>
      <p:sp>
        <p:nvSpPr>
          <p:cNvPr id="55" name="Shape 49"/>
          <p:cNvSpPr/>
          <p:nvPr/>
        </p:nvSpPr>
        <p:spPr>
          <a:xfrm>
            <a:off x="640080" y="3794760"/>
            <a:ext cx="8138160" cy="411480"/>
          </a:xfrm>
          <a:prstGeom prst="rect">
            <a:avLst/>
          </a:prstGeom>
          <a:solidFill>
            <a:srgbClr val="FDF2F8"/>
          </a:solidFill>
        </p:spPr>
        <p:txBody>
          <a:bodyPr/>
          <a:lstStyle/>
          <a:p>
            <a:endParaRPr lang="fr-FR"/>
          </a:p>
        </p:txBody>
      </p:sp>
      <p:sp>
        <p:nvSpPr>
          <p:cNvPr id="56" name="Text 50"/>
          <p:cNvSpPr/>
          <p:nvPr/>
        </p:nvSpPr>
        <p:spPr>
          <a:xfrm>
            <a:off x="868680" y="3840480"/>
            <a:ext cx="7680960" cy="320040"/>
          </a:xfrm>
          <a:prstGeom prst="rect">
            <a:avLst/>
          </a:prstGeom>
          <a:noFill/>
        </p:spPr>
        <p:txBody>
          <a:bodyPr wrap="square" lIns="0" tIns="0" rIns="0" bIns="0" rtlCol="0" anchor="ctr"/>
          <a:lstStyle/>
          <a:p>
            <a:pPr marL="0" indent="0">
              <a:buNone/>
            </a:pPr>
            <a:r>
              <a:rPr lang="en-US" sz="850" dirty="0">
                <a:solidFill>
                  <a:srgbClr val="374151"/>
                </a:solidFill>
                <a:latin typeface="Arial" panose="020B0604020202020204" pitchFamily="34" charset="0"/>
                <a:ea typeface="Arial" panose="020B0604020202020204" pitchFamily="34" charset="-122"/>
                <a:cs typeface="Arial" panose="020B0604020202020204" pitchFamily="34" charset="-120"/>
              </a:rPr>
              <a:t>Ce que cela signifie pour vous : chaque mois, votre marque est vue par plus de 58'000 personnes de manière </a:t>
            </a:r>
            <a:r>
              <a:rPr lang="en-US" sz="850" dirty="0" err="1">
                <a:solidFill>
                  <a:srgbClr val="374151"/>
                </a:solidFill>
                <a:latin typeface="Arial" panose="020B0604020202020204" pitchFamily="34" charset="0"/>
                <a:ea typeface="Arial" panose="020B0604020202020204" pitchFamily="34" charset="-122"/>
                <a:cs typeface="Arial" panose="020B0604020202020204" pitchFamily="34" charset="-120"/>
              </a:rPr>
              <a:t>organique</a:t>
            </a:r>
            <a:r>
              <a:rPr lang="en-US" sz="850" dirty="0">
                <a:solidFill>
                  <a:srgbClr val="374151"/>
                </a:solidFill>
                <a:latin typeface="Arial" panose="020B0604020202020204" pitchFamily="34" charset="0"/>
                <a:ea typeface="Arial" panose="020B0604020202020204" pitchFamily="34" charset="-122"/>
                <a:cs typeface="Arial" panose="020B0604020202020204" pitchFamily="34" charset="-120"/>
              </a:rPr>
              <a:t>.</a:t>
            </a:r>
            <a:endParaRPr lang="en-US" sz="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9FB"/>
        </a:solidFill>
        <a:effectLst/>
      </p:bgPr>
    </p:bg>
    <p:spTree>
      <p:nvGrpSpPr>
        <p:cNvPr id="1" name=""/>
        <p:cNvGrpSpPr/>
        <p:nvPr/>
      </p:nvGrpSpPr>
      <p:grpSpPr>
        <a:xfrm>
          <a:off x="0" y="0"/>
          <a:ext cx="0" cy="0"/>
          <a:chOff x="0" y="0"/>
          <a:chExt cx="0" cy="0"/>
        </a:xfrm>
      </p:grpSpPr>
      <p:sp>
        <p:nvSpPr>
          <p:cNvPr id="2" name="Shape 0"/>
          <p:cNvSpPr/>
          <p:nvPr/>
        </p:nvSpPr>
        <p:spPr>
          <a:xfrm>
            <a:off x="0" y="0"/>
            <a:ext cx="9144000" cy="27432"/>
          </a:xfrm>
          <a:prstGeom prst="rect">
            <a:avLst/>
          </a:prstGeom>
          <a:solidFill>
            <a:srgbClr val="C71585"/>
          </a:solidFill>
        </p:spPr>
        <p:txBody>
          <a:bodyPr/>
          <a:lstStyle/>
          <a:p>
            <a:endParaRPr lang="fr-FR"/>
          </a:p>
        </p:txBody>
      </p:sp>
      <p:sp>
        <p:nvSpPr>
          <p:cNvPr id="3" name="Text 1"/>
          <p:cNvSpPr/>
          <p:nvPr/>
        </p:nvSpPr>
        <p:spPr>
          <a:xfrm>
            <a:off x="640080" y="228600"/>
            <a:ext cx="7315200" cy="274320"/>
          </a:xfrm>
          <a:prstGeom prst="rect">
            <a:avLst/>
          </a:prstGeom>
          <a:noFill/>
        </p:spPr>
        <p:txBody>
          <a:bodyPr wrap="square" lIns="0" tIns="0" rIns="0" bIns="0" rtlCol="0" anchor="ctr"/>
          <a:lstStyle/>
          <a:p>
            <a:pPr marL="0" indent="0">
              <a:buNone/>
            </a:pPr>
            <a:r>
              <a:rPr lang="en-US" sz="1000" b="1" kern="0" spc="500" dirty="0">
                <a:solidFill>
                  <a:srgbClr val="C71585"/>
                </a:solidFill>
                <a:latin typeface="Arial" panose="020B0604020202020204" pitchFamily="34" charset="0"/>
                <a:ea typeface="Arial" panose="020B0604020202020204" pitchFamily="34" charset="-122"/>
                <a:cs typeface="Arial" panose="020B0604020202020204" pitchFamily="34" charset="-120"/>
              </a:rPr>
              <a:t>AUDIENCE &amp; DÉMOGRAPHIE</a:t>
            </a:r>
            <a:endParaRPr lang="en-US" sz="1000" dirty="0"/>
          </a:p>
        </p:txBody>
      </p:sp>
      <p:sp>
        <p:nvSpPr>
          <p:cNvPr id="4" name="Text 2"/>
          <p:cNvSpPr/>
          <p:nvPr/>
        </p:nvSpPr>
        <p:spPr>
          <a:xfrm>
            <a:off x="640080" y="502920"/>
            <a:ext cx="7772400" cy="228600"/>
          </a:xfrm>
          <a:prstGeom prst="rect">
            <a:avLst/>
          </a:prstGeom>
          <a:noFill/>
        </p:spPr>
        <p:txBody>
          <a:bodyPr wrap="square" lIns="0" tIns="0" rIns="0" bIns="0" rtlCol="0" anchor="ctr"/>
          <a:lstStyle/>
          <a:p>
            <a:pPr marL="0" indent="0">
              <a:buNone/>
            </a:pPr>
            <a:r>
              <a:rPr lang="en-US" sz="1000" i="1" dirty="0">
                <a:solidFill>
                  <a:srgbClr val="374151"/>
                </a:solidFill>
                <a:latin typeface="Georgia" panose="02040502050405020303" pitchFamily="34" charset="0"/>
                <a:ea typeface="Georgia" panose="02040502050405020303" pitchFamily="34" charset="-122"/>
                <a:cs typeface="Georgia" panose="02040502050405020303" pitchFamily="34" charset="-120"/>
              </a:rPr>
              <a:t>Qui suit Léna ? Un public international, qualifié et passionné.</a:t>
            </a:r>
            <a:endParaRPr lang="en-US" sz="1000" dirty="0"/>
          </a:p>
        </p:txBody>
      </p:sp>
      <p:sp>
        <p:nvSpPr>
          <p:cNvPr id="5" name="Shape 3"/>
          <p:cNvSpPr/>
          <p:nvPr/>
        </p:nvSpPr>
        <p:spPr>
          <a:xfrm>
            <a:off x="640080" y="822960"/>
            <a:ext cx="3977640" cy="137160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6" name="Text 4"/>
          <p:cNvSpPr/>
          <p:nvPr/>
        </p:nvSpPr>
        <p:spPr>
          <a:xfrm>
            <a:off x="868680" y="914400"/>
            <a:ext cx="2743200" cy="182880"/>
          </a:xfrm>
          <a:prstGeom prst="rect">
            <a:avLst/>
          </a:prstGeom>
          <a:noFill/>
        </p:spPr>
        <p:txBody>
          <a:bodyPr wrap="square" lIns="0" tIns="0" rIns="0" bIns="0" rtlCol="0" anchor="ctr"/>
          <a:lstStyle/>
          <a:p>
            <a:pPr marL="0" indent="0">
              <a:buNone/>
            </a:pPr>
            <a:r>
              <a:rPr lang="en-US" sz="900" dirty="0">
                <a:solidFill>
                  <a:srgbClr val="6B7280"/>
                </a:solidFill>
                <a:latin typeface="Arial" panose="020B0604020202020204" pitchFamily="34" charset="0"/>
                <a:ea typeface="Arial" panose="020B0604020202020204" pitchFamily="34" charset="-122"/>
                <a:cs typeface="Arial" panose="020B0604020202020204" pitchFamily="34" charset="-120"/>
              </a:rPr>
              <a:t>Genre de l'audience</a:t>
            </a:r>
            <a:endParaRPr lang="en-US" sz="900" dirty="0"/>
          </a:p>
        </p:txBody>
      </p:sp>
      <p:sp>
        <p:nvSpPr>
          <p:cNvPr id="7" name="Shape 5"/>
          <p:cNvSpPr/>
          <p:nvPr/>
        </p:nvSpPr>
        <p:spPr>
          <a:xfrm>
            <a:off x="868680" y="1234440"/>
            <a:ext cx="3017520" cy="201168"/>
          </a:xfrm>
          <a:prstGeom prst="rect">
            <a:avLst/>
          </a:prstGeom>
          <a:solidFill>
            <a:srgbClr val="F0F0F5"/>
          </a:solidFill>
        </p:spPr>
        <p:txBody>
          <a:bodyPr/>
          <a:lstStyle/>
          <a:p>
            <a:endParaRPr lang="fr-FR"/>
          </a:p>
        </p:txBody>
      </p:sp>
      <p:sp>
        <p:nvSpPr>
          <p:cNvPr id="8" name="Shape 6"/>
          <p:cNvSpPr/>
          <p:nvPr/>
        </p:nvSpPr>
        <p:spPr>
          <a:xfrm>
            <a:off x="868680" y="1234440"/>
            <a:ext cx="2139696" cy="201168"/>
          </a:xfrm>
          <a:prstGeom prst="rect">
            <a:avLst/>
          </a:prstGeom>
          <a:solidFill>
            <a:srgbClr val="C71585"/>
          </a:solidFill>
        </p:spPr>
        <p:txBody>
          <a:bodyPr/>
          <a:lstStyle/>
          <a:p>
            <a:endParaRPr lang="fr-FR"/>
          </a:p>
        </p:txBody>
      </p:sp>
      <p:sp>
        <p:nvSpPr>
          <p:cNvPr id="9" name="Text 7"/>
          <p:cNvSpPr/>
          <p:nvPr/>
        </p:nvSpPr>
        <p:spPr>
          <a:xfrm>
            <a:off x="960120" y="1234440"/>
            <a:ext cx="1828800" cy="201168"/>
          </a:xfrm>
          <a:prstGeom prst="rect">
            <a:avLst/>
          </a:prstGeom>
          <a:noFill/>
        </p:spPr>
        <p:txBody>
          <a:bodyPr wrap="square" lIns="0" tIns="0" rIns="0" bIns="0" rtlCol="0" anchor="ctr"/>
          <a:lstStyle/>
          <a:p>
            <a:pPr marL="0" indent="0">
              <a:buNone/>
            </a:pPr>
            <a:r>
              <a:rPr lang="en-US" sz="800" b="1" dirty="0">
                <a:solidFill>
                  <a:srgbClr val="FFFFFF"/>
                </a:solidFill>
                <a:latin typeface="Arial" panose="020B0604020202020204" pitchFamily="34" charset="0"/>
                <a:ea typeface="Arial" panose="020B0604020202020204" pitchFamily="34" charset="-122"/>
                <a:cs typeface="Arial" panose="020B0604020202020204" pitchFamily="34" charset="-120"/>
              </a:rPr>
              <a:t>Hommes 70.8%</a:t>
            </a:r>
            <a:endParaRPr lang="en-US" sz="800" dirty="0"/>
          </a:p>
        </p:txBody>
      </p:sp>
      <p:sp>
        <p:nvSpPr>
          <p:cNvPr id="10" name="Shape 8"/>
          <p:cNvSpPr/>
          <p:nvPr/>
        </p:nvSpPr>
        <p:spPr>
          <a:xfrm>
            <a:off x="868680" y="1508760"/>
            <a:ext cx="3017520" cy="201168"/>
          </a:xfrm>
          <a:prstGeom prst="rect">
            <a:avLst/>
          </a:prstGeom>
          <a:solidFill>
            <a:srgbClr val="F0F0F5"/>
          </a:solidFill>
        </p:spPr>
        <p:txBody>
          <a:bodyPr/>
          <a:lstStyle/>
          <a:p>
            <a:endParaRPr lang="fr-FR"/>
          </a:p>
        </p:txBody>
      </p:sp>
      <p:sp>
        <p:nvSpPr>
          <p:cNvPr id="11" name="Shape 9"/>
          <p:cNvSpPr/>
          <p:nvPr/>
        </p:nvSpPr>
        <p:spPr>
          <a:xfrm>
            <a:off x="868680" y="1508760"/>
            <a:ext cx="877824" cy="201168"/>
          </a:xfrm>
          <a:prstGeom prst="rect">
            <a:avLst/>
          </a:prstGeom>
          <a:solidFill>
            <a:srgbClr val="6B21A8"/>
          </a:solidFill>
        </p:spPr>
        <p:txBody>
          <a:bodyPr/>
          <a:lstStyle/>
          <a:p>
            <a:endParaRPr lang="fr-FR"/>
          </a:p>
        </p:txBody>
      </p:sp>
      <p:sp>
        <p:nvSpPr>
          <p:cNvPr id="12" name="Text 10"/>
          <p:cNvSpPr/>
          <p:nvPr/>
        </p:nvSpPr>
        <p:spPr>
          <a:xfrm>
            <a:off x="960120" y="1508760"/>
            <a:ext cx="1828800" cy="201168"/>
          </a:xfrm>
          <a:prstGeom prst="rect">
            <a:avLst/>
          </a:prstGeom>
          <a:noFill/>
        </p:spPr>
        <p:txBody>
          <a:bodyPr wrap="square" lIns="0" tIns="0" rIns="0" bIns="0" rtlCol="0" anchor="ctr"/>
          <a:lstStyle/>
          <a:p>
            <a:pPr marL="0" indent="0">
              <a:buNone/>
            </a:pPr>
            <a:r>
              <a:rPr lang="en-US" sz="800" b="1" dirty="0">
                <a:solidFill>
                  <a:srgbClr val="FFFFFF"/>
                </a:solidFill>
                <a:latin typeface="Arial" panose="020B0604020202020204" pitchFamily="34" charset="0"/>
                <a:ea typeface="Arial" panose="020B0604020202020204" pitchFamily="34" charset="-122"/>
                <a:cs typeface="Arial" panose="020B0604020202020204" pitchFamily="34" charset="-120"/>
              </a:rPr>
              <a:t>Femmes 29.2%</a:t>
            </a:r>
            <a:endParaRPr lang="en-US" sz="800" dirty="0"/>
          </a:p>
        </p:txBody>
      </p:sp>
      <p:sp>
        <p:nvSpPr>
          <p:cNvPr id="13" name="Text 11"/>
          <p:cNvSpPr/>
          <p:nvPr/>
        </p:nvSpPr>
        <p:spPr>
          <a:xfrm>
            <a:off x="868680" y="1828800"/>
            <a:ext cx="3200400" cy="182880"/>
          </a:xfrm>
          <a:prstGeom prst="rect">
            <a:avLst/>
          </a:prstGeom>
          <a:noFill/>
        </p:spPr>
        <p:txBody>
          <a:bodyPr wrap="square" lIns="0" tIns="0" rIns="0" bIns="0" rtlCol="0" anchor="ctr"/>
          <a:lstStyle/>
          <a:p>
            <a:pPr marL="0" indent="0">
              <a:buNone/>
            </a:pPr>
            <a:r>
              <a:rPr lang="en-US" sz="700" i="1" dirty="0">
                <a:solidFill>
                  <a:srgbClr val="6B7280"/>
                </a:solidFill>
                <a:latin typeface="Arial" panose="020B0604020202020204" pitchFamily="34" charset="0"/>
                <a:ea typeface="Arial" panose="020B0604020202020204" pitchFamily="34" charset="-122"/>
                <a:cs typeface="Arial" panose="020B0604020202020204" pitchFamily="34" charset="-120"/>
              </a:rPr>
              <a:t>Idéal : automobile, horlogerie, tech, sport, lifestyle premium</a:t>
            </a:r>
            <a:endParaRPr lang="en-US" sz="700" dirty="0"/>
          </a:p>
        </p:txBody>
      </p:sp>
      <p:sp>
        <p:nvSpPr>
          <p:cNvPr id="14" name="Shape 12"/>
          <p:cNvSpPr/>
          <p:nvPr/>
        </p:nvSpPr>
        <p:spPr>
          <a:xfrm>
            <a:off x="4800600" y="822960"/>
            <a:ext cx="3977640" cy="137160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15" name="Text 13"/>
          <p:cNvSpPr/>
          <p:nvPr/>
        </p:nvSpPr>
        <p:spPr>
          <a:xfrm>
            <a:off x="5029200" y="914400"/>
            <a:ext cx="2743200" cy="182880"/>
          </a:xfrm>
          <a:prstGeom prst="rect">
            <a:avLst/>
          </a:prstGeom>
          <a:noFill/>
        </p:spPr>
        <p:txBody>
          <a:bodyPr wrap="square" lIns="0" tIns="0" rIns="0" bIns="0" rtlCol="0" anchor="ctr"/>
          <a:lstStyle/>
          <a:p>
            <a:pPr marL="0" indent="0">
              <a:buNone/>
            </a:pPr>
            <a:r>
              <a:rPr lang="en-US" sz="900" dirty="0">
                <a:solidFill>
                  <a:srgbClr val="6B7280"/>
                </a:solidFill>
                <a:latin typeface="Arial" panose="020B0604020202020204" pitchFamily="34" charset="0"/>
                <a:ea typeface="Arial" panose="020B0604020202020204" pitchFamily="34" charset="-122"/>
                <a:cs typeface="Arial" panose="020B0604020202020204" pitchFamily="34" charset="-120"/>
              </a:rPr>
              <a:t>Tranches d'âge</a:t>
            </a:r>
            <a:endParaRPr lang="en-US" sz="900" dirty="0"/>
          </a:p>
        </p:txBody>
      </p:sp>
      <p:sp>
        <p:nvSpPr>
          <p:cNvPr id="16" name="Text 14"/>
          <p:cNvSpPr/>
          <p:nvPr/>
        </p:nvSpPr>
        <p:spPr>
          <a:xfrm>
            <a:off x="5029200" y="1188720"/>
            <a:ext cx="457200" cy="164592"/>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18-24</a:t>
            </a:r>
            <a:endParaRPr lang="en-US" sz="700" dirty="0"/>
          </a:p>
        </p:txBody>
      </p:sp>
      <p:sp>
        <p:nvSpPr>
          <p:cNvPr id="17" name="Shape 15"/>
          <p:cNvSpPr/>
          <p:nvPr/>
        </p:nvSpPr>
        <p:spPr>
          <a:xfrm>
            <a:off x="5532120" y="1207008"/>
            <a:ext cx="2011680" cy="118872"/>
          </a:xfrm>
          <a:prstGeom prst="rect">
            <a:avLst/>
          </a:prstGeom>
          <a:solidFill>
            <a:srgbClr val="F0F0F5"/>
          </a:solidFill>
        </p:spPr>
        <p:txBody>
          <a:bodyPr/>
          <a:lstStyle/>
          <a:p>
            <a:endParaRPr lang="fr-FR"/>
          </a:p>
        </p:txBody>
      </p:sp>
      <p:sp>
        <p:nvSpPr>
          <p:cNvPr id="18" name="Shape 16"/>
          <p:cNvSpPr/>
          <p:nvPr/>
        </p:nvSpPr>
        <p:spPr>
          <a:xfrm>
            <a:off x="5532120" y="1207008"/>
            <a:ext cx="1307592" cy="118872"/>
          </a:xfrm>
          <a:prstGeom prst="rect">
            <a:avLst/>
          </a:prstGeom>
          <a:solidFill>
            <a:srgbClr val="E91E9C"/>
          </a:solidFill>
        </p:spPr>
        <p:txBody>
          <a:bodyPr/>
          <a:lstStyle/>
          <a:p>
            <a:endParaRPr lang="fr-FR"/>
          </a:p>
        </p:txBody>
      </p:sp>
      <p:sp>
        <p:nvSpPr>
          <p:cNvPr id="19" name="Text 17"/>
          <p:cNvSpPr/>
          <p:nvPr/>
        </p:nvSpPr>
        <p:spPr>
          <a:xfrm>
            <a:off x="7635240" y="1188720"/>
            <a:ext cx="548640" cy="164592"/>
          </a:xfrm>
          <a:prstGeom prst="rect">
            <a:avLst/>
          </a:prstGeom>
          <a:noFill/>
        </p:spPr>
        <p:txBody>
          <a:bodyPr wrap="square" lIns="0" tIns="0" rIns="0" bIns="0" rtlCol="0" anchor="ctr"/>
          <a:lstStyle/>
          <a:p>
            <a:pPr marL="0" indent="0">
              <a:buNone/>
            </a:pPr>
            <a:r>
              <a:rPr lang="en-US" sz="800" b="1" dirty="0">
                <a:solidFill>
                  <a:srgbClr val="1B1B2F"/>
                </a:solidFill>
                <a:latin typeface="Arial" panose="020B0604020202020204" pitchFamily="34" charset="0"/>
                <a:ea typeface="Arial" panose="020B0604020202020204" pitchFamily="34" charset="-122"/>
                <a:cs typeface="Arial" panose="020B0604020202020204" pitchFamily="34" charset="-120"/>
              </a:rPr>
              <a:t>26%</a:t>
            </a:r>
            <a:endParaRPr lang="en-US" sz="800" dirty="0"/>
          </a:p>
        </p:txBody>
      </p:sp>
      <p:sp>
        <p:nvSpPr>
          <p:cNvPr id="20" name="Text 18"/>
          <p:cNvSpPr/>
          <p:nvPr/>
        </p:nvSpPr>
        <p:spPr>
          <a:xfrm>
            <a:off x="5029200" y="1371600"/>
            <a:ext cx="457200" cy="164592"/>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25-34</a:t>
            </a:r>
            <a:endParaRPr lang="en-US" sz="700" dirty="0"/>
          </a:p>
        </p:txBody>
      </p:sp>
      <p:sp>
        <p:nvSpPr>
          <p:cNvPr id="21" name="Shape 19"/>
          <p:cNvSpPr/>
          <p:nvPr/>
        </p:nvSpPr>
        <p:spPr>
          <a:xfrm>
            <a:off x="5532120" y="1389888"/>
            <a:ext cx="2011680" cy="118872"/>
          </a:xfrm>
          <a:prstGeom prst="rect">
            <a:avLst/>
          </a:prstGeom>
          <a:solidFill>
            <a:srgbClr val="F0F0F5"/>
          </a:solidFill>
        </p:spPr>
        <p:txBody>
          <a:bodyPr/>
          <a:lstStyle/>
          <a:p>
            <a:endParaRPr lang="fr-FR"/>
          </a:p>
        </p:txBody>
      </p:sp>
      <p:sp>
        <p:nvSpPr>
          <p:cNvPr id="22" name="Shape 20"/>
          <p:cNvSpPr/>
          <p:nvPr/>
        </p:nvSpPr>
        <p:spPr>
          <a:xfrm>
            <a:off x="5532120" y="1389888"/>
            <a:ext cx="1916125" cy="118872"/>
          </a:xfrm>
          <a:prstGeom prst="rect">
            <a:avLst/>
          </a:prstGeom>
          <a:solidFill>
            <a:srgbClr val="C71585"/>
          </a:solidFill>
        </p:spPr>
        <p:txBody>
          <a:bodyPr/>
          <a:lstStyle/>
          <a:p>
            <a:endParaRPr lang="fr-FR"/>
          </a:p>
        </p:txBody>
      </p:sp>
      <p:sp>
        <p:nvSpPr>
          <p:cNvPr id="23" name="Text 21"/>
          <p:cNvSpPr/>
          <p:nvPr/>
        </p:nvSpPr>
        <p:spPr>
          <a:xfrm>
            <a:off x="7635240" y="1371600"/>
            <a:ext cx="548640" cy="164592"/>
          </a:xfrm>
          <a:prstGeom prst="rect">
            <a:avLst/>
          </a:prstGeom>
          <a:noFill/>
        </p:spPr>
        <p:txBody>
          <a:bodyPr wrap="square" lIns="0" tIns="0" rIns="0" bIns="0" rtlCol="0" anchor="ctr"/>
          <a:lstStyle/>
          <a:p>
            <a:pPr marL="0" indent="0">
              <a:buNone/>
            </a:pPr>
            <a:r>
              <a:rPr lang="en-US" sz="800" b="1" dirty="0">
                <a:solidFill>
                  <a:srgbClr val="1B1B2F"/>
                </a:solidFill>
                <a:latin typeface="Arial" panose="020B0604020202020204" pitchFamily="34" charset="0"/>
                <a:ea typeface="Arial" panose="020B0604020202020204" pitchFamily="34" charset="-122"/>
                <a:cs typeface="Arial" panose="020B0604020202020204" pitchFamily="34" charset="-120"/>
              </a:rPr>
              <a:t>38.1%</a:t>
            </a:r>
            <a:endParaRPr lang="en-US" sz="800" dirty="0"/>
          </a:p>
        </p:txBody>
      </p:sp>
      <p:sp>
        <p:nvSpPr>
          <p:cNvPr id="24" name="Text 22"/>
          <p:cNvSpPr/>
          <p:nvPr/>
        </p:nvSpPr>
        <p:spPr>
          <a:xfrm>
            <a:off x="5029200" y="1554480"/>
            <a:ext cx="457200" cy="164592"/>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35-44</a:t>
            </a:r>
            <a:endParaRPr lang="en-US" sz="700" dirty="0"/>
          </a:p>
        </p:txBody>
      </p:sp>
      <p:sp>
        <p:nvSpPr>
          <p:cNvPr id="25" name="Shape 23"/>
          <p:cNvSpPr/>
          <p:nvPr/>
        </p:nvSpPr>
        <p:spPr>
          <a:xfrm>
            <a:off x="5532120" y="1572768"/>
            <a:ext cx="2011680" cy="118872"/>
          </a:xfrm>
          <a:prstGeom prst="rect">
            <a:avLst/>
          </a:prstGeom>
          <a:solidFill>
            <a:srgbClr val="F0F0F5"/>
          </a:solidFill>
        </p:spPr>
        <p:txBody>
          <a:bodyPr/>
          <a:lstStyle/>
          <a:p>
            <a:endParaRPr lang="fr-FR"/>
          </a:p>
        </p:txBody>
      </p:sp>
      <p:sp>
        <p:nvSpPr>
          <p:cNvPr id="26" name="Shape 24"/>
          <p:cNvSpPr/>
          <p:nvPr/>
        </p:nvSpPr>
        <p:spPr>
          <a:xfrm>
            <a:off x="5532120" y="1572768"/>
            <a:ext cx="940460" cy="118872"/>
          </a:xfrm>
          <a:prstGeom prst="rect">
            <a:avLst/>
          </a:prstGeom>
          <a:solidFill>
            <a:srgbClr val="E91E9C"/>
          </a:solidFill>
        </p:spPr>
        <p:txBody>
          <a:bodyPr/>
          <a:lstStyle/>
          <a:p>
            <a:endParaRPr lang="fr-FR"/>
          </a:p>
        </p:txBody>
      </p:sp>
      <p:sp>
        <p:nvSpPr>
          <p:cNvPr id="27" name="Text 25"/>
          <p:cNvSpPr/>
          <p:nvPr/>
        </p:nvSpPr>
        <p:spPr>
          <a:xfrm>
            <a:off x="7635240" y="1554480"/>
            <a:ext cx="548640" cy="164592"/>
          </a:xfrm>
          <a:prstGeom prst="rect">
            <a:avLst/>
          </a:prstGeom>
          <a:noFill/>
        </p:spPr>
        <p:txBody>
          <a:bodyPr wrap="square" lIns="0" tIns="0" rIns="0" bIns="0" rtlCol="0" anchor="ctr"/>
          <a:lstStyle/>
          <a:p>
            <a:pPr marL="0" indent="0">
              <a:buNone/>
            </a:pPr>
            <a:r>
              <a:rPr lang="en-US" sz="800" b="1" dirty="0">
                <a:solidFill>
                  <a:srgbClr val="1B1B2F"/>
                </a:solidFill>
                <a:latin typeface="Arial" panose="020B0604020202020204" pitchFamily="34" charset="0"/>
                <a:ea typeface="Arial" panose="020B0604020202020204" pitchFamily="34" charset="-122"/>
                <a:cs typeface="Arial" panose="020B0604020202020204" pitchFamily="34" charset="-120"/>
              </a:rPr>
              <a:t>18.7%</a:t>
            </a:r>
            <a:endParaRPr lang="en-US" sz="800" dirty="0"/>
          </a:p>
        </p:txBody>
      </p:sp>
      <p:sp>
        <p:nvSpPr>
          <p:cNvPr id="28" name="Text 26"/>
          <p:cNvSpPr/>
          <p:nvPr/>
        </p:nvSpPr>
        <p:spPr>
          <a:xfrm>
            <a:off x="5029200" y="1737360"/>
            <a:ext cx="457200" cy="164592"/>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45-54</a:t>
            </a:r>
            <a:endParaRPr lang="en-US" sz="700" dirty="0"/>
          </a:p>
        </p:txBody>
      </p:sp>
      <p:sp>
        <p:nvSpPr>
          <p:cNvPr id="29" name="Shape 27"/>
          <p:cNvSpPr/>
          <p:nvPr/>
        </p:nvSpPr>
        <p:spPr>
          <a:xfrm>
            <a:off x="5532120" y="1755648"/>
            <a:ext cx="2011680" cy="118872"/>
          </a:xfrm>
          <a:prstGeom prst="rect">
            <a:avLst/>
          </a:prstGeom>
          <a:solidFill>
            <a:srgbClr val="F0F0F5"/>
          </a:solidFill>
        </p:spPr>
        <p:txBody>
          <a:bodyPr/>
          <a:lstStyle/>
          <a:p>
            <a:endParaRPr lang="fr-FR"/>
          </a:p>
        </p:txBody>
      </p:sp>
      <p:sp>
        <p:nvSpPr>
          <p:cNvPr id="30" name="Shape 28"/>
          <p:cNvSpPr/>
          <p:nvPr/>
        </p:nvSpPr>
        <p:spPr>
          <a:xfrm>
            <a:off x="5532120" y="1755648"/>
            <a:ext cx="457657" cy="118872"/>
          </a:xfrm>
          <a:prstGeom prst="rect">
            <a:avLst/>
          </a:prstGeom>
          <a:solidFill>
            <a:srgbClr val="E91E9C"/>
          </a:solidFill>
        </p:spPr>
        <p:txBody>
          <a:bodyPr/>
          <a:lstStyle/>
          <a:p>
            <a:endParaRPr lang="fr-FR"/>
          </a:p>
        </p:txBody>
      </p:sp>
      <p:sp>
        <p:nvSpPr>
          <p:cNvPr id="31" name="Text 29"/>
          <p:cNvSpPr/>
          <p:nvPr/>
        </p:nvSpPr>
        <p:spPr>
          <a:xfrm>
            <a:off x="7635240" y="1737360"/>
            <a:ext cx="548640" cy="164592"/>
          </a:xfrm>
          <a:prstGeom prst="rect">
            <a:avLst/>
          </a:prstGeom>
          <a:noFill/>
        </p:spPr>
        <p:txBody>
          <a:bodyPr wrap="square" lIns="0" tIns="0" rIns="0" bIns="0" rtlCol="0" anchor="ctr"/>
          <a:lstStyle/>
          <a:p>
            <a:pPr marL="0" indent="0">
              <a:buNone/>
            </a:pPr>
            <a:r>
              <a:rPr lang="en-US" sz="800" b="1" dirty="0">
                <a:solidFill>
                  <a:srgbClr val="1B1B2F"/>
                </a:solidFill>
                <a:latin typeface="Arial" panose="020B0604020202020204" pitchFamily="34" charset="0"/>
                <a:ea typeface="Arial" panose="020B0604020202020204" pitchFamily="34" charset="-122"/>
                <a:cs typeface="Arial" panose="020B0604020202020204" pitchFamily="34" charset="-120"/>
              </a:rPr>
              <a:t>9.1%</a:t>
            </a:r>
            <a:endParaRPr lang="en-US" sz="800" dirty="0"/>
          </a:p>
        </p:txBody>
      </p:sp>
      <p:sp>
        <p:nvSpPr>
          <p:cNvPr id="32" name="Text 30"/>
          <p:cNvSpPr/>
          <p:nvPr/>
        </p:nvSpPr>
        <p:spPr>
          <a:xfrm>
            <a:off x="5029200" y="1920240"/>
            <a:ext cx="457200" cy="164592"/>
          </a:xfrm>
          <a:prstGeom prst="rect">
            <a:avLst/>
          </a:prstGeom>
          <a:noFill/>
        </p:spPr>
        <p:txBody>
          <a:bodyPr wrap="square" lIns="0" tIns="0" rIns="0" bIns="0" rtlCol="0" anchor="ctr"/>
          <a:lstStyle/>
          <a:p>
            <a:pPr marL="0" indent="0">
              <a:buNone/>
            </a:pPr>
            <a:r>
              <a:rPr lang="en-US" sz="700" dirty="0">
                <a:solidFill>
                  <a:srgbClr val="6B7280"/>
                </a:solidFill>
                <a:latin typeface="Arial" panose="020B0604020202020204" pitchFamily="34" charset="0"/>
                <a:ea typeface="Arial" panose="020B0604020202020204" pitchFamily="34" charset="-122"/>
                <a:cs typeface="Arial" panose="020B0604020202020204" pitchFamily="34" charset="-120"/>
              </a:rPr>
              <a:t>55+</a:t>
            </a:r>
            <a:endParaRPr lang="en-US" sz="700" dirty="0"/>
          </a:p>
        </p:txBody>
      </p:sp>
      <p:sp>
        <p:nvSpPr>
          <p:cNvPr id="33" name="Shape 31"/>
          <p:cNvSpPr/>
          <p:nvPr/>
        </p:nvSpPr>
        <p:spPr>
          <a:xfrm>
            <a:off x="5532120" y="1938528"/>
            <a:ext cx="2011680" cy="118872"/>
          </a:xfrm>
          <a:prstGeom prst="rect">
            <a:avLst/>
          </a:prstGeom>
          <a:solidFill>
            <a:srgbClr val="F0F0F5"/>
          </a:solidFill>
        </p:spPr>
        <p:txBody>
          <a:bodyPr/>
          <a:lstStyle/>
          <a:p>
            <a:endParaRPr lang="fr-FR"/>
          </a:p>
        </p:txBody>
      </p:sp>
      <p:sp>
        <p:nvSpPr>
          <p:cNvPr id="34" name="Shape 32"/>
          <p:cNvSpPr/>
          <p:nvPr/>
        </p:nvSpPr>
        <p:spPr>
          <a:xfrm>
            <a:off x="5532120" y="1938528"/>
            <a:ext cx="276606" cy="118872"/>
          </a:xfrm>
          <a:prstGeom prst="rect">
            <a:avLst/>
          </a:prstGeom>
          <a:solidFill>
            <a:srgbClr val="E91E9C"/>
          </a:solidFill>
        </p:spPr>
        <p:txBody>
          <a:bodyPr/>
          <a:lstStyle/>
          <a:p>
            <a:endParaRPr lang="fr-FR"/>
          </a:p>
        </p:txBody>
      </p:sp>
      <p:sp>
        <p:nvSpPr>
          <p:cNvPr id="35" name="Text 33"/>
          <p:cNvSpPr/>
          <p:nvPr/>
        </p:nvSpPr>
        <p:spPr>
          <a:xfrm>
            <a:off x="7635240" y="1920240"/>
            <a:ext cx="548640" cy="164592"/>
          </a:xfrm>
          <a:prstGeom prst="rect">
            <a:avLst/>
          </a:prstGeom>
          <a:noFill/>
        </p:spPr>
        <p:txBody>
          <a:bodyPr wrap="square" lIns="0" tIns="0" rIns="0" bIns="0" rtlCol="0" anchor="ctr"/>
          <a:lstStyle/>
          <a:p>
            <a:pPr marL="0" indent="0">
              <a:buNone/>
            </a:pPr>
            <a:r>
              <a:rPr lang="en-US" sz="800" b="1" dirty="0">
                <a:solidFill>
                  <a:srgbClr val="1B1B2F"/>
                </a:solidFill>
                <a:latin typeface="Arial" panose="020B0604020202020204" pitchFamily="34" charset="0"/>
                <a:ea typeface="Arial" panose="020B0604020202020204" pitchFamily="34" charset="-122"/>
                <a:cs typeface="Arial" panose="020B0604020202020204" pitchFamily="34" charset="-120"/>
              </a:rPr>
              <a:t>5.5%</a:t>
            </a:r>
            <a:endParaRPr lang="en-US" sz="800" dirty="0"/>
          </a:p>
        </p:txBody>
      </p:sp>
      <p:sp>
        <p:nvSpPr>
          <p:cNvPr id="36" name="Text 34"/>
          <p:cNvSpPr/>
          <p:nvPr/>
        </p:nvSpPr>
        <p:spPr>
          <a:xfrm>
            <a:off x="5869957" y="914400"/>
            <a:ext cx="2743200" cy="182880"/>
          </a:xfrm>
          <a:prstGeom prst="rect">
            <a:avLst/>
          </a:prstGeom>
          <a:noFill/>
        </p:spPr>
        <p:txBody>
          <a:bodyPr wrap="square" lIns="0" tIns="0" rIns="0" bIns="0" rtlCol="0" anchor="ctr"/>
          <a:lstStyle/>
          <a:p>
            <a:pPr marL="0" indent="0">
              <a:buNone/>
            </a:pPr>
            <a:r>
              <a:rPr lang="en-US" sz="700" i="1" dirty="0">
                <a:solidFill>
                  <a:srgbClr val="6B7280"/>
                </a:solidFill>
                <a:latin typeface="Arial" panose="020B0604020202020204" pitchFamily="34" charset="0"/>
                <a:ea typeface="Arial" panose="020B0604020202020204" pitchFamily="34" charset="-122"/>
                <a:cs typeface="Arial" panose="020B0604020202020204" pitchFamily="34" charset="-120"/>
              </a:rPr>
              <a:t>66% entre 18-34 ans</a:t>
            </a:r>
            <a:endParaRPr lang="en-US" sz="700" dirty="0"/>
          </a:p>
        </p:txBody>
      </p:sp>
      <p:sp>
        <p:nvSpPr>
          <p:cNvPr id="37" name="Shape 35"/>
          <p:cNvSpPr/>
          <p:nvPr/>
        </p:nvSpPr>
        <p:spPr>
          <a:xfrm>
            <a:off x="640080" y="2377440"/>
            <a:ext cx="3977640" cy="141732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pic>
        <p:nvPicPr>
          <p:cNvPr id="38" name="Image 0" descr="preencoded.png"/>
          <p:cNvPicPr>
            <a:picLocks noChangeAspect="1"/>
          </p:cNvPicPr>
          <p:nvPr/>
        </p:nvPicPr>
        <p:blipFill>
          <a:blip r:embed="rId3"/>
          <a:stretch>
            <a:fillRect/>
          </a:stretch>
        </p:blipFill>
        <p:spPr>
          <a:xfrm>
            <a:off x="868680" y="2487168"/>
            <a:ext cx="155448" cy="155448"/>
          </a:xfrm>
          <a:prstGeom prst="rect">
            <a:avLst/>
          </a:prstGeom>
        </p:spPr>
      </p:pic>
      <p:sp>
        <p:nvSpPr>
          <p:cNvPr id="39" name="Text 36"/>
          <p:cNvSpPr/>
          <p:nvPr/>
        </p:nvSpPr>
        <p:spPr>
          <a:xfrm>
            <a:off x="1097280" y="2487168"/>
            <a:ext cx="1828800" cy="155448"/>
          </a:xfrm>
          <a:prstGeom prst="rect">
            <a:avLst/>
          </a:prstGeom>
          <a:noFill/>
        </p:spPr>
        <p:txBody>
          <a:bodyPr wrap="square" lIns="0" tIns="0" rIns="0" bIns="0" rtlCol="0" anchor="ctr"/>
          <a:lstStyle/>
          <a:p>
            <a:pPr marL="0" indent="0">
              <a:buNone/>
            </a:pPr>
            <a:r>
              <a:rPr lang="en-US" sz="900" dirty="0">
                <a:solidFill>
                  <a:srgbClr val="6B7280"/>
                </a:solidFill>
                <a:latin typeface="Arial" panose="020B0604020202020204" pitchFamily="34" charset="0"/>
                <a:ea typeface="Arial" panose="020B0604020202020204" pitchFamily="34" charset="-122"/>
                <a:cs typeface="Arial" panose="020B0604020202020204" pitchFamily="34" charset="-120"/>
              </a:rPr>
              <a:t>Pays principaux</a:t>
            </a:r>
            <a:endParaRPr lang="en-US" sz="900" dirty="0"/>
          </a:p>
        </p:txBody>
      </p:sp>
      <p:sp>
        <p:nvSpPr>
          <p:cNvPr id="40" name="Text 37"/>
          <p:cNvSpPr/>
          <p:nvPr/>
        </p:nvSpPr>
        <p:spPr>
          <a:xfrm>
            <a:off x="868680" y="2743200"/>
            <a:ext cx="2286000" cy="182880"/>
          </a:xfrm>
          <a:prstGeom prst="rect">
            <a:avLst/>
          </a:prstGeom>
          <a:noFill/>
        </p:spPr>
        <p:txBody>
          <a:bodyPr wrap="square" lIns="0" tIns="0" rIns="0" bIns="0" rtlCol="0" anchor="ctr"/>
          <a:lstStyle/>
          <a:p>
            <a:pPr marL="0" indent="0">
              <a:buNone/>
            </a:pPr>
            <a:r>
              <a:rPr lang="en-US" sz="900" dirty="0">
                <a:solidFill>
                  <a:srgbClr val="1B1B2F"/>
                </a:solidFill>
                <a:latin typeface="Arial" panose="020B0604020202020204" pitchFamily="34" charset="0"/>
                <a:ea typeface="Arial" panose="020B0604020202020204" pitchFamily="34" charset="-122"/>
                <a:cs typeface="Arial" panose="020B0604020202020204" pitchFamily="34" charset="-120"/>
              </a:rPr>
              <a:t>États-Unis</a:t>
            </a:r>
            <a:endParaRPr lang="en-US" sz="900" dirty="0"/>
          </a:p>
        </p:txBody>
      </p:sp>
      <p:sp>
        <p:nvSpPr>
          <p:cNvPr id="41" name="Text 38"/>
          <p:cNvSpPr/>
          <p:nvPr/>
        </p:nvSpPr>
        <p:spPr>
          <a:xfrm>
            <a:off x="3383280" y="2743200"/>
            <a:ext cx="822960" cy="182880"/>
          </a:xfrm>
          <a:prstGeom prst="rect">
            <a:avLst/>
          </a:prstGeom>
          <a:noFill/>
        </p:spPr>
        <p:txBody>
          <a:bodyPr wrap="square" lIns="0" tIns="0" rIns="0" bIns="0" rtlCol="0" anchor="ctr"/>
          <a:lstStyle/>
          <a:p>
            <a:pPr marL="0" indent="0" algn="r">
              <a:buNone/>
            </a:pPr>
            <a:r>
              <a:rPr lang="en-US" sz="900" b="1" dirty="0">
                <a:solidFill>
                  <a:srgbClr val="C71585"/>
                </a:solidFill>
                <a:latin typeface="Arial" panose="020B0604020202020204" pitchFamily="34" charset="0"/>
                <a:ea typeface="Arial" panose="020B0604020202020204" pitchFamily="34" charset="-122"/>
                <a:cs typeface="Arial" panose="020B0604020202020204" pitchFamily="34" charset="-120"/>
              </a:rPr>
              <a:t>15.5%</a:t>
            </a:r>
            <a:endParaRPr lang="en-US" sz="900" dirty="0"/>
          </a:p>
        </p:txBody>
      </p:sp>
      <p:sp>
        <p:nvSpPr>
          <p:cNvPr id="42" name="Text 39"/>
          <p:cNvSpPr/>
          <p:nvPr/>
        </p:nvSpPr>
        <p:spPr>
          <a:xfrm>
            <a:off x="868680" y="2944368"/>
            <a:ext cx="2286000" cy="182880"/>
          </a:xfrm>
          <a:prstGeom prst="rect">
            <a:avLst/>
          </a:prstGeom>
          <a:noFill/>
        </p:spPr>
        <p:txBody>
          <a:bodyPr wrap="square" lIns="0" tIns="0" rIns="0" bIns="0" rtlCol="0" anchor="ctr"/>
          <a:lstStyle/>
          <a:p>
            <a:pPr marL="0" indent="0">
              <a:buNone/>
            </a:pPr>
            <a:r>
              <a:rPr lang="en-US" sz="900" dirty="0">
                <a:solidFill>
                  <a:srgbClr val="1B1B2F"/>
                </a:solidFill>
                <a:latin typeface="Arial" panose="020B0604020202020204" pitchFamily="34" charset="0"/>
                <a:ea typeface="Arial" panose="020B0604020202020204" pitchFamily="34" charset="-122"/>
                <a:cs typeface="Arial" panose="020B0604020202020204" pitchFamily="34" charset="-120"/>
              </a:rPr>
              <a:t>Suisse</a:t>
            </a:r>
            <a:endParaRPr lang="en-US" sz="900" dirty="0"/>
          </a:p>
        </p:txBody>
      </p:sp>
      <p:sp>
        <p:nvSpPr>
          <p:cNvPr id="43" name="Text 40"/>
          <p:cNvSpPr/>
          <p:nvPr/>
        </p:nvSpPr>
        <p:spPr>
          <a:xfrm>
            <a:off x="3383280" y="2944368"/>
            <a:ext cx="822960" cy="182880"/>
          </a:xfrm>
          <a:prstGeom prst="rect">
            <a:avLst/>
          </a:prstGeom>
          <a:noFill/>
        </p:spPr>
        <p:txBody>
          <a:bodyPr wrap="square" lIns="0" tIns="0" rIns="0" bIns="0" rtlCol="0" anchor="ctr"/>
          <a:lstStyle/>
          <a:p>
            <a:pPr marL="0" indent="0" algn="r">
              <a:buNone/>
            </a:pPr>
            <a:r>
              <a:rPr lang="en-US" sz="900" b="1" dirty="0">
                <a:solidFill>
                  <a:srgbClr val="C71585"/>
                </a:solidFill>
                <a:latin typeface="Arial" panose="020B0604020202020204" pitchFamily="34" charset="0"/>
                <a:ea typeface="Arial" panose="020B0604020202020204" pitchFamily="34" charset="-122"/>
                <a:cs typeface="Arial" panose="020B0604020202020204" pitchFamily="34" charset="-120"/>
              </a:rPr>
              <a:t>10.7%</a:t>
            </a:r>
            <a:endParaRPr lang="en-US" sz="900" dirty="0"/>
          </a:p>
        </p:txBody>
      </p:sp>
      <p:sp>
        <p:nvSpPr>
          <p:cNvPr id="44" name="Text 41"/>
          <p:cNvSpPr/>
          <p:nvPr/>
        </p:nvSpPr>
        <p:spPr>
          <a:xfrm>
            <a:off x="868680" y="3145536"/>
            <a:ext cx="2286000" cy="182880"/>
          </a:xfrm>
          <a:prstGeom prst="rect">
            <a:avLst/>
          </a:prstGeom>
          <a:noFill/>
        </p:spPr>
        <p:txBody>
          <a:bodyPr wrap="square" lIns="0" tIns="0" rIns="0" bIns="0" rtlCol="0" anchor="ctr"/>
          <a:lstStyle/>
          <a:p>
            <a:pPr marL="0" indent="0">
              <a:buNone/>
            </a:pPr>
            <a:r>
              <a:rPr lang="en-US" sz="900" dirty="0">
                <a:solidFill>
                  <a:srgbClr val="1B1B2F"/>
                </a:solidFill>
                <a:latin typeface="Arial" panose="020B0604020202020204" pitchFamily="34" charset="0"/>
                <a:ea typeface="Arial" panose="020B0604020202020204" pitchFamily="34" charset="-122"/>
                <a:cs typeface="Arial" panose="020B0604020202020204" pitchFamily="34" charset="-120"/>
              </a:rPr>
              <a:t>Royaume-Uni</a:t>
            </a:r>
            <a:endParaRPr lang="en-US" sz="900" dirty="0"/>
          </a:p>
        </p:txBody>
      </p:sp>
      <p:sp>
        <p:nvSpPr>
          <p:cNvPr id="45" name="Text 42"/>
          <p:cNvSpPr/>
          <p:nvPr/>
        </p:nvSpPr>
        <p:spPr>
          <a:xfrm>
            <a:off x="3383280" y="3145536"/>
            <a:ext cx="822960" cy="182880"/>
          </a:xfrm>
          <a:prstGeom prst="rect">
            <a:avLst/>
          </a:prstGeom>
          <a:noFill/>
        </p:spPr>
        <p:txBody>
          <a:bodyPr wrap="square" lIns="0" tIns="0" rIns="0" bIns="0" rtlCol="0" anchor="ctr"/>
          <a:lstStyle/>
          <a:p>
            <a:pPr marL="0" indent="0" algn="r">
              <a:buNone/>
            </a:pPr>
            <a:r>
              <a:rPr lang="en-US" sz="900" b="1" dirty="0">
                <a:solidFill>
                  <a:srgbClr val="C71585"/>
                </a:solidFill>
                <a:latin typeface="Arial" panose="020B0604020202020204" pitchFamily="34" charset="0"/>
                <a:ea typeface="Arial" panose="020B0604020202020204" pitchFamily="34" charset="-122"/>
                <a:cs typeface="Arial" panose="020B0604020202020204" pitchFamily="34" charset="-120"/>
              </a:rPr>
              <a:t>8.4%</a:t>
            </a:r>
            <a:endParaRPr lang="en-US" sz="900" dirty="0"/>
          </a:p>
        </p:txBody>
      </p:sp>
      <p:sp>
        <p:nvSpPr>
          <p:cNvPr id="46" name="Text 43"/>
          <p:cNvSpPr/>
          <p:nvPr/>
        </p:nvSpPr>
        <p:spPr>
          <a:xfrm>
            <a:off x="868680" y="3346704"/>
            <a:ext cx="2286000" cy="182880"/>
          </a:xfrm>
          <a:prstGeom prst="rect">
            <a:avLst/>
          </a:prstGeom>
          <a:noFill/>
        </p:spPr>
        <p:txBody>
          <a:bodyPr wrap="square" lIns="0" tIns="0" rIns="0" bIns="0" rtlCol="0" anchor="ctr"/>
          <a:lstStyle/>
          <a:p>
            <a:pPr marL="0" indent="0">
              <a:buNone/>
            </a:pPr>
            <a:r>
              <a:rPr lang="en-US" sz="900" dirty="0">
                <a:solidFill>
                  <a:srgbClr val="1B1B2F"/>
                </a:solidFill>
                <a:latin typeface="Arial" panose="020B0604020202020204" pitchFamily="34" charset="0"/>
                <a:ea typeface="Arial" panose="020B0604020202020204" pitchFamily="34" charset="-122"/>
                <a:cs typeface="Arial" panose="020B0604020202020204" pitchFamily="34" charset="-120"/>
              </a:rPr>
              <a:t>France</a:t>
            </a:r>
            <a:endParaRPr lang="en-US" sz="900" dirty="0"/>
          </a:p>
        </p:txBody>
      </p:sp>
      <p:sp>
        <p:nvSpPr>
          <p:cNvPr id="47" name="Text 44"/>
          <p:cNvSpPr/>
          <p:nvPr/>
        </p:nvSpPr>
        <p:spPr>
          <a:xfrm>
            <a:off x="3383280" y="3346704"/>
            <a:ext cx="822960" cy="182880"/>
          </a:xfrm>
          <a:prstGeom prst="rect">
            <a:avLst/>
          </a:prstGeom>
          <a:noFill/>
        </p:spPr>
        <p:txBody>
          <a:bodyPr wrap="square" lIns="0" tIns="0" rIns="0" bIns="0" rtlCol="0" anchor="ctr"/>
          <a:lstStyle/>
          <a:p>
            <a:pPr marL="0" indent="0" algn="r">
              <a:buNone/>
            </a:pPr>
            <a:r>
              <a:rPr lang="en-US" sz="900" b="1" dirty="0">
                <a:solidFill>
                  <a:srgbClr val="C71585"/>
                </a:solidFill>
                <a:latin typeface="Arial" panose="020B0604020202020204" pitchFamily="34" charset="0"/>
                <a:ea typeface="Arial" panose="020B0604020202020204" pitchFamily="34" charset="-122"/>
                <a:cs typeface="Arial" panose="020B0604020202020204" pitchFamily="34" charset="-120"/>
              </a:rPr>
              <a:t>8.2%</a:t>
            </a:r>
            <a:endParaRPr lang="en-US" sz="900" dirty="0"/>
          </a:p>
        </p:txBody>
      </p:sp>
      <p:sp>
        <p:nvSpPr>
          <p:cNvPr id="48" name="Text 45"/>
          <p:cNvSpPr/>
          <p:nvPr/>
        </p:nvSpPr>
        <p:spPr>
          <a:xfrm>
            <a:off x="868680" y="3547872"/>
            <a:ext cx="2286000" cy="182880"/>
          </a:xfrm>
          <a:prstGeom prst="rect">
            <a:avLst/>
          </a:prstGeom>
          <a:noFill/>
        </p:spPr>
        <p:txBody>
          <a:bodyPr wrap="square" lIns="0" tIns="0" rIns="0" bIns="0" rtlCol="0" anchor="ctr"/>
          <a:lstStyle/>
          <a:p>
            <a:pPr marL="0" indent="0">
              <a:buNone/>
            </a:pPr>
            <a:r>
              <a:rPr lang="en-US" sz="900" dirty="0">
                <a:solidFill>
                  <a:srgbClr val="1B1B2F"/>
                </a:solidFill>
                <a:latin typeface="Arial" panose="020B0604020202020204" pitchFamily="34" charset="0"/>
                <a:ea typeface="Arial" panose="020B0604020202020204" pitchFamily="34" charset="-122"/>
                <a:cs typeface="Arial" panose="020B0604020202020204" pitchFamily="34" charset="-120"/>
              </a:rPr>
              <a:t>Brésil</a:t>
            </a:r>
            <a:endParaRPr lang="en-US" sz="900" dirty="0"/>
          </a:p>
        </p:txBody>
      </p:sp>
      <p:sp>
        <p:nvSpPr>
          <p:cNvPr id="49" name="Text 46"/>
          <p:cNvSpPr/>
          <p:nvPr/>
        </p:nvSpPr>
        <p:spPr>
          <a:xfrm>
            <a:off x="3383280" y="3547872"/>
            <a:ext cx="822960" cy="182880"/>
          </a:xfrm>
          <a:prstGeom prst="rect">
            <a:avLst/>
          </a:prstGeom>
          <a:noFill/>
        </p:spPr>
        <p:txBody>
          <a:bodyPr wrap="square" lIns="0" tIns="0" rIns="0" bIns="0" rtlCol="0" anchor="ctr"/>
          <a:lstStyle/>
          <a:p>
            <a:pPr marL="0" indent="0" algn="r">
              <a:buNone/>
            </a:pPr>
            <a:r>
              <a:rPr lang="en-US" sz="900" b="1" dirty="0">
                <a:solidFill>
                  <a:srgbClr val="C71585"/>
                </a:solidFill>
                <a:latin typeface="Arial" panose="020B0604020202020204" pitchFamily="34" charset="0"/>
                <a:ea typeface="Arial" panose="020B0604020202020204" pitchFamily="34" charset="-122"/>
                <a:cs typeface="Arial" panose="020B0604020202020204" pitchFamily="34" charset="-120"/>
              </a:rPr>
              <a:t>5.5%</a:t>
            </a:r>
            <a:endParaRPr lang="en-US" sz="900" dirty="0"/>
          </a:p>
        </p:txBody>
      </p:sp>
      <p:sp>
        <p:nvSpPr>
          <p:cNvPr id="50" name="Shape 47"/>
          <p:cNvSpPr/>
          <p:nvPr/>
        </p:nvSpPr>
        <p:spPr>
          <a:xfrm>
            <a:off x="4800600" y="2377440"/>
            <a:ext cx="3977640" cy="141732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pic>
        <p:nvPicPr>
          <p:cNvPr id="51" name="Image 1" descr="preencoded.png"/>
          <p:cNvPicPr>
            <a:picLocks noChangeAspect="1"/>
          </p:cNvPicPr>
          <p:nvPr/>
        </p:nvPicPr>
        <p:blipFill>
          <a:blip r:embed="rId4"/>
          <a:stretch>
            <a:fillRect/>
          </a:stretch>
        </p:blipFill>
        <p:spPr>
          <a:xfrm>
            <a:off x="5029200" y="2487168"/>
            <a:ext cx="155448" cy="155448"/>
          </a:xfrm>
          <a:prstGeom prst="rect">
            <a:avLst/>
          </a:prstGeom>
        </p:spPr>
      </p:pic>
      <p:sp>
        <p:nvSpPr>
          <p:cNvPr id="52" name="Text 48"/>
          <p:cNvSpPr/>
          <p:nvPr/>
        </p:nvSpPr>
        <p:spPr>
          <a:xfrm>
            <a:off x="5257800" y="2487168"/>
            <a:ext cx="3200400" cy="155448"/>
          </a:xfrm>
          <a:prstGeom prst="rect">
            <a:avLst/>
          </a:prstGeom>
          <a:noFill/>
        </p:spPr>
        <p:txBody>
          <a:bodyPr wrap="square" lIns="0" tIns="0" rIns="0" bIns="0" rtlCol="0" anchor="ctr"/>
          <a:lstStyle/>
          <a:p>
            <a:pPr marL="0" indent="0">
              <a:buNone/>
            </a:pPr>
            <a:r>
              <a:rPr lang="en-US" sz="900" dirty="0">
                <a:solidFill>
                  <a:srgbClr val="6B7280"/>
                </a:solidFill>
                <a:latin typeface="Arial" panose="020B0604020202020204" pitchFamily="34" charset="0"/>
                <a:ea typeface="Arial" panose="020B0604020202020204" pitchFamily="34" charset="-122"/>
                <a:cs typeface="Arial" panose="020B0604020202020204" pitchFamily="34" charset="-120"/>
              </a:rPr>
              <a:t>Ce que cela signifie pour votre marque</a:t>
            </a:r>
            <a:endParaRPr lang="en-US" sz="900" dirty="0"/>
          </a:p>
        </p:txBody>
      </p:sp>
      <p:pic>
        <p:nvPicPr>
          <p:cNvPr id="53" name="Image 2" descr="preencoded.png"/>
          <p:cNvPicPr>
            <a:picLocks noChangeAspect="1"/>
          </p:cNvPicPr>
          <p:nvPr/>
        </p:nvPicPr>
        <p:blipFill>
          <a:blip r:embed="rId5"/>
          <a:stretch>
            <a:fillRect/>
          </a:stretch>
        </p:blipFill>
        <p:spPr>
          <a:xfrm>
            <a:off x="5029200" y="2752344"/>
            <a:ext cx="109728" cy="109728"/>
          </a:xfrm>
          <a:prstGeom prst="rect">
            <a:avLst/>
          </a:prstGeom>
        </p:spPr>
      </p:pic>
      <p:sp>
        <p:nvSpPr>
          <p:cNvPr id="54" name="Text 49"/>
          <p:cNvSpPr/>
          <p:nvPr/>
        </p:nvSpPr>
        <p:spPr>
          <a:xfrm>
            <a:off x="5212080" y="2743200"/>
            <a:ext cx="320040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Audience internationale dans 15+ pays</a:t>
            </a:r>
            <a:endParaRPr lang="en-US" sz="800" dirty="0"/>
          </a:p>
        </p:txBody>
      </p:sp>
      <p:pic>
        <p:nvPicPr>
          <p:cNvPr id="55" name="Image 3" descr="preencoded.png"/>
          <p:cNvPicPr>
            <a:picLocks noChangeAspect="1"/>
          </p:cNvPicPr>
          <p:nvPr/>
        </p:nvPicPr>
        <p:blipFill>
          <a:blip r:embed="rId5"/>
          <a:stretch>
            <a:fillRect/>
          </a:stretch>
        </p:blipFill>
        <p:spPr>
          <a:xfrm>
            <a:off x="5029200" y="2953512"/>
            <a:ext cx="109728" cy="109728"/>
          </a:xfrm>
          <a:prstGeom prst="rect">
            <a:avLst/>
          </a:prstGeom>
        </p:spPr>
      </p:pic>
      <p:sp>
        <p:nvSpPr>
          <p:cNvPr id="56" name="Text 50"/>
          <p:cNvSpPr/>
          <p:nvPr/>
        </p:nvSpPr>
        <p:spPr>
          <a:xfrm>
            <a:off x="5212080" y="2944368"/>
            <a:ext cx="320040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10.7% basés en Suisse — ancrage local solide</a:t>
            </a:r>
            <a:endParaRPr lang="en-US" sz="800" dirty="0"/>
          </a:p>
        </p:txBody>
      </p:sp>
      <p:pic>
        <p:nvPicPr>
          <p:cNvPr id="57" name="Image 4" descr="preencoded.png"/>
          <p:cNvPicPr>
            <a:picLocks noChangeAspect="1"/>
          </p:cNvPicPr>
          <p:nvPr/>
        </p:nvPicPr>
        <p:blipFill>
          <a:blip r:embed="rId5"/>
          <a:stretch>
            <a:fillRect/>
          </a:stretch>
        </p:blipFill>
        <p:spPr>
          <a:xfrm>
            <a:off x="5029200" y="3154680"/>
            <a:ext cx="109728" cy="109728"/>
          </a:xfrm>
          <a:prstGeom prst="rect">
            <a:avLst/>
          </a:prstGeom>
        </p:spPr>
      </p:pic>
      <p:sp>
        <p:nvSpPr>
          <p:cNvPr id="58" name="Text 51"/>
          <p:cNvSpPr/>
          <p:nvPr/>
        </p:nvSpPr>
        <p:spPr>
          <a:xfrm>
            <a:off x="5212080" y="3145536"/>
            <a:ext cx="320040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USA &amp; UK pour les marques à portée mondiale</a:t>
            </a:r>
            <a:endParaRPr lang="en-US" sz="800" dirty="0"/>
          </a:p>
        </p:txBody>
      </p:sp>
      <p:pic>
        <p:nvPicPr>
          <p:cNvPr id="59" name="Image 5" descr="preencoded.png"/>
          <p:cNvPicPr>
            <a:picLocks noChangeAspect="1"/>
          </p:cNvPicPr>
          <p:nvPr/>
        </p:nvPicPr>
        <p:blipFill>
          <a:blip r:embed="rId5"/>
          <a:stretch>
            <a:fillRect/>
          </a:stretch>
        </p:blipFill>
        <p:spPr>
          <a:xfrm>
            <a:off x="5029200" y="3355848"/>
            <a:ext cx="109728" cy="109728"/>
          </a:xfrm>
          <a:prstGeom prst="rect">
            <a:avLst/>
          </a:prstGeom>
        </p:spPr>
      </p:pic>
      <p:sp>
        <p:nvSpPr>
          <p:cNvPr id="60" name="Text 52"/>
          <p:cNvSpPr/>
          <p:nvPr/>
        </p:nvSpPr>
        <p:spPr>
          <a:xfrm>
            <a:off x="5212080" y="3346704"/>
            <a:ext cx="320040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74% de followers fidèles — forte rétention</a:t>
            </a:r>
            <a:endParaRPr lang="en-US" sz="800" dirty="0"/>
          </a:p>
        </p:txBody>
      </p:sp>
      <p:pic>
        <p:nvPicPr>
          <p:cNvPr id="61" name="Image 6" descr="preencoded.png"/>
          <p:cNvPicPr>
            <a:picLocks noChangeAspect="1"/>
          </p:cNvPicPr>
          <p:nvPr/>
        </p:nvPicPr>
        <p:blipFill>
          <a:blip r:embed="rId5"/>
          <a:stretch>
            <a:fillRect/>
          </a:stretch>
        </p:blipFill>
        <p:spPr>
          <a:xfrm>
            <a:off x="5029200" y="3557016"/>
            <a:ext cx="109728" cy="109728"/>
          </a:xfrm>
          <a:prstGeom prst="rect">
            <a:avLst/>
          </a:prstGeom>
        </p:spPr>
      </p:pic>
      <p:sp>
        <p:nvSpPr>
          <p:cNvPr id="62" name="Text 53"/>
          <p:cNvSpPr/>
          <p:nvPr/>
        </p:nvSpPr>
        <p:spPr>
          <a:xfrm>
            <a:off x="5212080" y="3547872"/>
            <a:ext cx="320040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Pic d'activité entre 12h et 21h</a:t>
            </a:r>
            <a:endParaRPr lang="en-US" sz="800" dirty="0"/>
          </a:p>
        </p:txBody>
      </p:sp>
      <p:sp>
        <p:nvSpPr>
          <p:cNvPr id="63" name="Shape 54"/>
          <p:cNvSpPr/>
          <p:nvPr/>
        </p:nvSpPr>
        <p:spPr>
          <a:xfrm>
            <a:off x="640080" y="3977640"/>
            <a:ext cx="8138160" cy="50292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pic>
        <p:nvPicPr>
          <p:cNvPr id="64" name="Image 7" descr="preencoded.png"/>
          <p:cNvPicPr>
            <a:picLocks noChangeAspect="1"/>
          </p:cNvPicPr>
          <p:nvPr/>
        </p:nvPicPr>
        <p:blipFill>
          <a:blip r:embed="rId6"/>
          <a:stretch>
            <a:fillRect/>
          </a:stretch>
        </p:blipFill>
        <p:spPr>
          <a:xfrm>
            <a:off x="868680" y="4050792"/>
            <a:ext cx="164592" cy="164592"/>
          </a:xfrm>
          <a:prstGeom prst="rect">
            <a:avLst/>
          </a:prstGeom>
        </p:spPr>
      </p:pic>
      <p:sp>
        <p:nvSpPr>
          <p:cNvPr id="65" name="Text 55"/>
          <p:cNvSpPr/>
          <p:nvPr/>
        </p:nvSpPr>
        <p:spPr>
          <a:xfrm>
            <a:off x="1097280" y="4041648"/>
            <a:ext cx="2743200" cy="182880"/>
          </a:xfrm>
          <a:prstGeom prst="rect">
            <a:avLst/>
          </a:prstGeom>
          <a:noFill/>
        </p:spPr>
        <p:txBody>
          <a:bodyPr wrap="square" lIns="0" tIns="0" rIns="0" bIns="0" rtlCol="0" anchor="ctr"/>
          <a:lstStyle/>
          <a:p>
            <a:pPr marL="0" indent="0">
              <a:buNone/>
            </a:pPr>
            <a:r>
              <a:rPr lang="en-US" sz="900" b="1" dirty="0">
                <a:solidFill>
                  <a:srgbClr val="1B1B2F"/>
                </a:solidFill>
                <a:latin typeface="Arial" panose="020B0604020202020204" pitchFamily="34" charset="0"/>
                <a:ea typeface="Arial" panose="020B0604020202020204" pitchFamily="34" charset="-122"/>
                <a:cs typeface="Arial" panose="020B0604020202020204" pitchFamily="34" charset="-120"/>
              </a:rPr>
              <a:t>TikTok : un potentiel en pleine explosion</a:t>
            </a:r>
            <a:endParaRPr lang="en-US" sz="900" dirty="0"/>
          </a:p>
        </p:txBody>
      </p:sp>
      <p:sp>
        <p:nvSpPr>
          <p:cNvPr id="66" name="Text 56"/>
          <p:cNvSpPr/>
          <p:nvPr/>
        </p:nvSpPr>
        <p:spPr>
          <a:xfrm>
            <a:off x="1097280" y="4251960"/>
            <a:ext cx="6858000" cy="164592"/>
          </a:xfrm>
          <a:prstGeom prst="rect">
            <a:avLst/>
          </a:prstGeom>
          <a:noFill/>
        </p:spPr>
        <p:txBody>
          <a:bodyPr wrap="square" lIns="0" tIns="0" rIns="0" bIns="0" rtlCol="0" anchor="ctr"/>
          <a:lstStyle/>
          <a:p>
            <a:pPr marL="0" indent="0">
              <a:buNone/>
            </a:pP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278 followers · 17K vues (28j) · +451% followers · +228% vues · 88.4% trafic « Pour toi » — audience mixte H55%/F45%</a:t>
            </a:r>
            <a:endParaRPr lang="en-US" sz="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9FB"/>
        </a:solidFill>
        <a:effectLst/>
      </p:bgPr>
    </p:bg>
    <p:spTree>
      <p:nvGrpSpPr>
        <p:cNvPr id="1" name=""/>
        <p:cNvGrpSpPr/>
        <p:nvPr/>
      </p:nvGrpSpPr>
      <p:grpSpPr>
        <a:xfrm>
          <a:off x="0" y="0"/>
          <a:ext cx="0" cy="0"/>
          <a:chOff x="0" y="0"/>
          <a:chExt cx="0" cy="0"/>
        </a:xfrm>
      </p:grpSpPr>
      <p:sp>
        <p:nvSpPr>
          <p:cNvPr id="2" name="Shape 0"/>
          <p:cNvSpPr/>
          <p:nvPr/>
        </p:nvSpPr>
        <p:spPr>
          <a:xfrm>
            <a:off x="0" y="0"/>
            <a:ext cx="9144000" cy="27432"/>
          </a:xfrm>
          <a:prstGeom prst="rect">
            <a:avLst/>
          </a:prstGeom>
          <a:solidFill>
            <a:srgbClr val="C71585"/>
          </a:solidFill>
        </p:spPr>
        <p:txBody>
          <a:bodyPr/>
          <a:lstStyle/>
          <a:p>
            <a:endParaRPr lang="fr-FR"/>
          </a:p>
        </p:txBody>
      </p:sp>
      <p:sp>
        <p:nvSpPr>
          <p:cNvPr id="3" name="Text 1"/>
          <p:cNvSpPr/>
          <p:nvPr/>
        </p:nvSpPr>
        <p:spPr>
          <a:xfrm>
            <a:off x="640080" y="228600"/>
            <a:ext cx="7315200" cy="274320"/>
          </a:xfrm>
          <a:prstGeom prst="rect">
            <a:avLst/>
          </a:prstGeom>
          <a:noFill/>
        </p:spPr>
        <p:txBody>
          <a:bodyPr wrap="square" lIns="0" tIns="0" rIns="0" bIns="0" rtlCol="0" anchor="ctr"/>
          <a:lstStyle/>
          <a:p>
            <a:pPr marL="0" indent="0">
              <a:buNone/>
            </a:pPr>
            <a:r>
              <a:rPr lang="en-US" sz="1000" b="1" kern="0" spc="500" dirty="0">
                <a:solidFill>
                  <a:srgbClr val="C71585"/>
                </a:solidFill>
                <a:latin typeface="Arial" panose="020B0604020202020204" pitchFamily="34" charset="0"/>
                <a:ea typeface="Arial" panose="020B0604020202020204" pitchFamily="34" charset="-122"/>
                <a:cs typeface="Arial" panose="020B0604020202020204" pitchFamily="34" charset="-120"/>
              </a:rPr>
              <a:t>COMMENT COLLABORER AVEC LÉNA ?</a:t>
            </a:r>
            <a:endParaRPr lang="en-US" sz="1000" dirty="0"/>
          </a:p>
        </p:txBody>
      </p:sp>
      <p:sp>
        <p:nvSpPr>
          <p:cNvPr id="4" name="Text 2"/>
          <p:cNvSpPr/>
          <p:nvPr/>
        </p:nvSpPr>
        <p:spPr>
          <a:xfrm>
            <a:off x="640080" y="502920"/>
            <a:ext cx="7772400" cy="228600"/>
          </a:xfrm>
          <a:prstGeom prst="rect">
            <a:avLst/>
          </a:prstGeom>
          <a:noFill/>
        </p:spPr>
        <p:txBody>
          <a:bodyPr wrap="square" lIns="0" tIns="0" rIns="0" bIns="0" rtlCol="0" anchor="ctr"/>
          <a:lstStyle/>
          <a:p>
            <a:pPr marL="0" indent="0">
              <a:buNone/>
            </a:pPr>
            <a:r>
              <a:rPr lang="en-US" sz="1000" i="1" dirty="0">
                <a:solidFill>
                  <a:srgbClr val="374151"/>
                </a:solidFill>
                <a:latin typeface="Georgia" panose="02040502050405020303" pitchFamily="34" charset="0"/>
                <a:ea typeface="Georgia" panose="02040502050405020303" pitchFamily="34" charset="-122"/>
                <a:cs typeface="Georgia" panose="02040502050405020303" pitchFamily="34" charset="-120"/>
              </a:rPr>
              <a:t>Des formats adaptés à vos objectifs, de la PME locale à la marque internationale.</a:t>
            </a:r>
            <a:endParaRPr lang="en-US" sz="1000" dirty="0"/>
          </a:p>
        </p:txBody>
      </p:sp>
      <p:sp>
        <p:nvSpPr>
          <p:cNvPr id="5" name="Shape 3"/>
          <p:cNvSpPr/>
          <p:nvPr/>
        </p:nvSpPr>
        <p:spPr>
          <a:xfrm>
            <a:off x="640080" y="777240"/>
            <a:ext cx="3977640" cy="1783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6" name="Shape 4"/>
          <p:cNvSpPr/>
          <p:nvPr/>
        </p:nvSpPr>
        <p:spPr>
          <a:xfrm>
            <a:off x="640080" y="777240"/>
            <a:ext cx="3977640" cy="27432"/>
          </a:xfrm>
          <a:prstGeom prst="rect">
            <a:avLst/>
          </a:prstGeom>
          <a:solidFill>
            <a:srgbClr val="C71585"/>
          </a:solidFill>
        </p:spPr>
        <p:txBody>
          <a:bodyPr/>
          <a:lstStyle/>
          <a:p>
            <a:endParaRPr lang="fr-FR"/>
          </a:p>
        </p:txBody>
      </p:sp>
      <p:pic>
        <p:nvPicPr>
          <p:cNvPr id="7" name="Image 0" descr="preencoded.png"/>
          <p:cNvPicPr>
            <a:picLocks noChangeAspect="1"/>
          </p:cNvPicPr>
          <p:nvPr/>
        </p:nvPicPr>
        <p:blipFill>
          <a:blip r:embed="rId3"/>
          <a:stretch>
            <a:fillRect/>
          </a:stretch>
        </p:blipFill>
        <p:spPr>
          <a:xfrm>
            <a:off x="822960" y="914400"/>
            <a:ext cx="182880" cy="182880"/>
          </a:xfrm>
          <a:prstGeom prst="rect">
            <a:avLst/>
          </a:prstGeom>
        </p:spPr>
      </p:pic>
      <p:sp>
        <p:nvSpPr>
          <p:cNvPr id="8" name="Text 5"/>
          <p:cNvSpPr/>
          <p:nvPr/>
        </p:nvSpPr>
        <p:spPr>
          <a:xfrm>
            <a:off x="1097280" y="914400"/>
            <a:ext cx="2743200" cy="182880"/>
          </a:xfrm>
          <a:prstGeom prst="rect">
            <a:avLst/>
          </a:prstGeom>
          <a:noFill/>
        </p:spPr>
        <p:txBody>
          <a:bodyPr wrap="square" lIns="0" tIns="0" rIns="0" bIns="0" rtlCol="0" anchor="ctr"/>
          <a:lstStyle/>
          <a:p>
            <a:pPr marL="0" indent="0">
              <a:buNone/>
            </a:pP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Ambassadrice de marque</a:t>
            </a:r>
            <a:endParaRPr lang="en-US" sz="1000" dirty="0"/>
          </a:p>
        </p:txBody>
      </p:sp>
      <p:sp>
        <p:nvSpPr>
          <p:cNvPr id="9" name="Text 6"/>
          <p:cNvSpPr/>
          <p:nvPr/>
        </p:nvSpPr>
        <p:spPr>
          <a:xfrm>
            <a:off x="822960" y="1143000"/>
            <a:ext cx="3200400" cy="164592"/>
          </a:xfrm>
          <a:prstGeom prst="rect">
            <a:avLst/>
          </a:prstGeom>
          <a:noFill/>
        </p:spPr>
        <p:txBody>
          <a:bodyPr wrap="square" lIns="0" tIns="0" rIns="0" bIns="0" rtlCol="0" anchor="ctr"/>
          <a:lstStyle/>
          <a:p>
            <a:pPr marL="0" indent="0">
              <a:buNone/>
            </a:pPr>
            <a:r>
              <a:rPr lang="en-US" sz="800" dirty="0">
                <a:solidFill>
                  <a:srgbClr val="C71585"/>
                </a:solidFill>
                <a:latin typeface="Arial" panose="020B0604020202020204" pitchFamily="34" charset="0"/>
                <a:ea typeface="Arial" panose="020B0604020202020204" pitchFamily="34" charset="-122"/>
                <a:cs typeface="Arial" panose="020B0604020202020204" pitchFamily="34" charset="-120"/>
              </a:rPr>
              <a:t>Partenariat 6 à 12 mois</a:t>
            </a:r>
            <a:endParaRPr lang="en-US" sz="800" dirty="0"/>
          </a:p>
        </p:txBody>
      </p:sp>
      <p:pic>
        <p:nvPicPr>
          <p:cNvPr id="10" name="Image 1" descr="preencoded.png"/>
          <p:cNvPicPr>
            <a:picLocks noChangeAspect="1"/>
          </p:cNvPicPr>
          <p:nvPr/>
        </p:nvPicPr>
        <p:blipFill>
          <a:blip r:embed="rId4"/>
          <a:stretch>
            <a:fillRect/>
          </a:stretch>
        </p:blipFill>
        <p:spPr>
          <a:xfrm>
            <a:off x="822960" y="1380744"/>
            <a:ext cx="91440" cy="91440"/>
          </a:xfrm>
          <a:prstGeom prst="rect">
            <a:avLst/>
          </a:prstGeom>
        </p:spPr>
      </p:pic>
      <p:sp>
        <p:nvSpPr>
          <p:cNvPr id="11" name="Text 7"/>
          <p:cNvSpPr/>
          <p:nvPr/>
        </p:nvSpPr>
        <p:spPr>
          <a:xfrm>
            <a:off x="987552" y="1371600"/>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Représentation officielle de votre marque</a:t>
            </a:r>
            <a:endParaRPr lang="en-US" sz="800" dirty="0"/>
          </a:p>
        </p:txBody>
      </p:sp>
      <p:pic>
        <p:nvPicPr>
          <p:cNvPr id="12" name="Image 2" descr="preencoded.png"/>
          <p:cNvPicPr>
            <a:picLocks noChangeAspect="1"/>
          </p:cNvPicPr>
          <p:nvPr/>
        </p:nvPicPr>
        <p:blipFill>
          <a:blip r:embed="rId4"/>
          <a:stretch>
            <a:fillRect/>
          </a:stretch>
        </p:blipFill>
        <p:spPr>
          <a:xfrm>
            <a:off x="822960" y="1591056"/>
            <a:ext cx="91440" cy="91440"/>
          </a:xfrm>
          <a:prstGeom prst="rect">
            <a:avLst/>
          </a:prstGeom>
        </p:spPr>
      </p:pic>
      <p:sp>
        <p:nvSpPr>
          <p:cNvPr id="13" name="Text 8"/>
          <p:cNvSpPr/>
          <p:nvPr/>
        </p:nvSpPr>
        <p:spPr>
          <a:xfrm>
            <a:off x="987552" y="1581912"/>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Utilisation de vos produits au quotidien et en compétition</a:t>
            </a:r>
            <a:endParaRPr lang="en-US" sz="800" dirty="0"/>
          </a:p>
        </p:txBody>
      </p:sp>
      <p:pic>
        <p:nvPicPr>
          <p:cNvPr id="14" name="Image 3" descr="preencoded.png"/>
          <p:cNvPicPr>
            <a:picLocks noChangeAspect="1"/>
          </p:cNvPicPr>
          <p:nvPr/>
        </p:nvPicPr>
        <p:blipFill>
          <a:blip r:embed="rId4"/>
          <a:stretch>
            <a:fillRect/>
          </a:stretch>
        </p:blipFill>
        <p:spPr>
          <a:xfrm>
            <a:off x="822960" y="1801368"/>
            <a:ext cx="91440" cy="91440"/>
          </a:xfrm>
          <a:prstGeom prst="rect">
            <a:avLst/>
          </a:prstGeom>
        </p:spPr>
      </p:pic>
      <p:sp>
        <p:nvSpPr>
          <p:cNvPr id="15" name="Text 9"/>
          <p:cNvSpPr/>
          <p:nvPr/>
        </p:nvSpPr>
        <p:spPr>
          <a:xfrm>
            <a:off x="987552" y="1792224"/>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Contenu organique régulier sur ses réseaux</a:t>
            </a:r>
            <a:endParaRPr lang="en-US" sz="800" dirty="0"/>
          </a:p>
        </p:txBody>
      </p:sp>
      <p:pic>
        <p:nvPicPr>
          <p:cNvPr id="16" name="Image 4" descr="preencoded.png"/>
          <p:cNvPicPr>
            <a:picLocks noChangeAspect="1"/>
          </p:cNvPicPr>
          <p:nvPr/>
        </p:nvPicPr>
        <p:blipFill>
          <a:blip r:embed="rId4"/>
          <a:stretch>
            <a:fillRect/>
          </a:stretch>
        </p:blipFill>
        <p:spPr>
          <a:xfrm>
            <a:off x="822960" y="2011680"/>
            <a:ext cx="91440" cy="91440"/>
          </a:xfrm>
          <a:prstGeom prst="rect">
            <a:avLst/>
          </a:prstGeom>
        </p:spPr>
      </p:pic>
      <p:sp>
        <p:nvSpPr>
          <p:cNvPr id="17" name="Text 10"/>
          <p:cNvSpPr/>
          <p:nvPr/>
        </p:nvSpPr>
        <p:spPr>
          <a:xfrm>
            <a:off x="987552" y="2002536"/>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Stories en contexte réel : circuits, voyages, quotidien</a:t>
            </a:r>
            <a:endParaRPr lang="en-US" sz="800" dirty="0"/>
          </a:p>
        </p:txBody>
      </p:sp>
      <p:pic>
        <p:nvPicPr>
          <p:cNvPr id="18" name="Image 5" descr="preencoded.png"/>
          <p:cNvPicPr>
            <a:picLocks noChangeAspect="1"/>
          </p:cNvPicPr>
          <p:nvPr/>
        </p:nvPicPr>
        <p:blipFill>
          <a:blip r:embed="rId4"/>
          <a:stretch>
            <a:fillRect/>
          </a:stretch>
        </p:blipFill>
        <p:spPr>
          <a:xfrm>
            <a:off x="822960" y="2221992"/>
            <a:ext cx="91440" cy="91440"/>
          </a:xfrm>
          <a:prstGeom prst="rect">
            <a:avLst/>
          </a:prstGeom>
        </p:spPr>
      </p:pic>
      <p:sp>
        <p:nvSpPr>
          <p:cNvPr id="19" name="Text 11"/>
          <p:cNvSpPr/>
          <p:nvPr/>
        </p:nvSpPr>
        <p:spPr>
          <a:xfrm>
            <a:off x="987552" y="2212848"/>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Présence aux événements de votre marque</a:t>
            </a:r>
            <a:endParaRPr lang="en-US" sz="800" dirty="0"/>
          </a:p>
        </p:txBody>
      </p:sp>
      <p:sp>
        <p:nvSpPr>
          <p:cNvPr id="20" name="Shape 12"/>
          <p:cNvSpPr/>
          <p:nvPr/>
        </p:nvSpPr>
        <p:spPr>
          <a:xfrm>
            <a:off x="4800600" y="777240"/>
            <a:ext cx="3977640" cy="1783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21" name="Shape 13"/>
          <p:cNvSpPr/>
          <p:nvPr/>
        </p:nvSpPr>
        <p:spPr>
          <a:xfrm>
            <a:off x="4800600" y="777240"/>
            <a:ext cx="3977640" cy="27432"/>
          </a:xfrm>
          <a:prstGeom prst="rect">
            <a:avLst/>
          </a:prstGeom>
          <a:solidFill>
            <a:srgbClr val="6B21A8"/>
          </a:solidFill>
        </p:spPr>
        <p:txBody>
          <a:bodyPr/>
          <a:lstStyle/>
          <a:p>
            <a:endParaRPr lang="fr-FR"/>
          </a:p>
        </p:txBody>
      </p:sp>
      <p:pic>
        <p:nvPicPr>
          <p:cNvPr id="22" name="Image 6" descr="preencoded.png"/>
          <p:cNvPicPr>
            <a:picLocks noChangeAspect="1"/>
          </p:cNvPicPr>
          <p:nvPr/>
        </p:nvPicPr>
        <p:blipFill>
          <a:blip r:embed="rId5"/>
          <a:stretch>
            <a:fillRect/>
          </a:stretch>
        </p:blipFill>
        <p:spPr>
          <a:xfrm>
            <a:off x="4983480" y="914400"/>
            <a:ext cx="182880" cy="182880"/>
          </a:xfrm>
          <a:prstGeom prst="rect">
            <a:avLst/>
          </a:prstGeom>
        </p:spPr>
      </p:pic>
      <p:sp>
        <p:nvSpPr>
          <p:cNvPr id="23" name="Text 14"/>
          <p:cNvSpPr/>
          <p:nvPr/>
        </p:nvSpPr>
        <p:spPr>
          <a:xfrm>
            <a:off x="5257800" y="914400"/>
            <a:ext cx="2743200" cy="182880"/>
          </a:xfrm>
          <a:prstGeom prst="rect">
            <a:avLst/>
          </a:prstGeom>
          <a:noFill/>
        </p:spPr>
        <p:txBody>
          <a:bodyPr wrap="square" lIns="0" tIns="0" rIns="0" bIns="0" rtlCol="0" anchor="ctr"/>
          <a:lstStyle/>
          <a:p>
            <a:pPr marL="0" indent="0">
              <a:buNone/>
            </a:pP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Shooting &amp; Droits d'image</a:t>
            </a:r>
            <a:endParaRPr lang="en-US" sz="1000" dirty="0"/>
          </a:p>
        </p:txBody>
      </p:sp>
      <p:sp>
        <p:nvSpPr>
          <p:cNvPr id="24" name="Text 15"/>
          <p:cNvSpPr/>
          <p:nvPr/>
        </p:nvSpPr>
        <p:spPr>
          <a:xfrm>
            <a:off x="4983480" y="1143000"/>
            <a:ext cx="3200400" cy="164592"/>
          </a:xfrm>
          <a:prstGeom prst="rect">
            <a:avLst/>
          </a:prstGeom>
          <a:noFill/>
        </p:spPr>
        <p:txBody>
          <a:bodyPr wrap="square" lIns="0" tIns="0" rIns="0" bIns="0" rtlCol="0" anchor="ctr"/>
          <a:lstStyle/>
          <a:p>
            <a:pPr marL="0" indent="0">
              <a:buNone/>
            </a:pPr>
            <a:r>
              <a:rPr lang="en-US" sz="800" dirty="0">
                <a:solidFill>
                  <a:srgbClr val="C71585"/>
                </a:solidFill>
                <a:latin typeface="Arial" panose="020B0604020202020204" pitchFamily="34" charset="0"/>
                <a:ea typeface="Arial" panose="020B0604020202020204" pitchFamily="34" charset="-122"/>
                <a:cs typeface="Arial" panose="020B0604020202020204" pitchFamily="34" charset="-120"/>
              </a:rPr>
              <a:t>Contenu visuel pour vos campagnes</a:t>
            </a:r>
            <a:endParaRPr lang="en-US" sz="800" dirty="0"/>
          </a:p>
        </p:txBody>
      </p:sp>
      <p:pic>
        <p:nvPicPr>
          <p:cNvPr id="25" name="Image 7" descr="preencoded.png"/>
          <p:cNvPicPr>
            <a:picLocks noChangeAspect="1"/>
          </p:cNvPicPr>
          <p:nvPr/>
        </p:nvPicPr>
        <p:blipFill>
          <a:blip r:embed="rId4"/>
          <a:stretch>
            <a:fillRect/>
          </a:stretch>
        </p:blipFill>
        <p:spPr>
          <a:xfrm>
            <a:off x="4983480" y="1380744"/>
            <a:ext cx="91440" cy="91440"/>
          </a:xfrm>
          <a:prstGeom prst="rect">
            <a:avLst/>
          </a:prstGeom>
        </p:spPr>
      </p:pic>
      <p:sp>
        <p:nvSpPr>
          <p:cNvPr id="26" name="Text 16"/>
          <p:cNvSpPr/>
          <p:nvPr/>
        </p:nvSpPr>
        <p:spPr>
          <a:xfrm>
            <a:off x="5148072" y="1371600"/>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Shooting photo professionnel avec vos produits</a:t>
            </a:r>
            <a:endParaRPr lang="en-US" sz="800" dirty="0"/>
          </a:p>
        </p:txBody>
      </p:sp>
      <p:pic>
        <p:nvPicPr>
          <p:cNvPr id="27" name="Image 8" descr="preencoded.png"/>
          <p:cNvPicPr>
            <a:picLocks noChangeAspect="1"/>
          </p:cNvPicPr>
          <p:nvPr/>
        </p:nvPicPr>
        <p:blipFill>
          <a:blip r:embed="rId4"/>
          <a:stretch>
            <a:fillRect/>
          </a:stretch>
        </p:blipFill>
        <p:spPr>
          <a:xfrm>
            <a:off x="4983480" y="1591056"/>
            <a:ext cx="91440" cy="91440"/>
          </a:xfrm>
          <a:prstGeom prst="rect">
            <a:avLst/>
          </a:prstGeom>
        </p:spPr>
      </p:pic>
      <p:sp>
        <p:nvSpPr>
          <p:cNvPr id="28" name="Text 17"/>
          <p:cNvSpPr/>
          <p:nvPr/>
        </p:nvSpPr>
        <p:spPr>
          <a:xfrm>
            <a:off x="5148072" y="1581912"/>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Création de contenu vidéo (Reels, TikTok, spots)</a:t>
            </a:r>
            <a:endParaRPr lang="en-US" sz="800" dirty="0"/>
          </a:p>
        </p:txBody>
      </p:sp>
      <p:pic>
        <p:nvPicPr>
          <p:cNvPr id="29" name="Image 9" descr="preencoded.png"/>
          <p:cNvPicPr>
            <a:picLocks noChangeAspect="1"/>
          </p:cNvPicPr>
          <p:nvPr/>
        </p:nvPicPr>
        <p:blipFill>
          <a:blip r:embed="rId4"/>
          <a:stretch>
            <a:fillRect/>
          </a:stretch>
        </p:blipFill>
        <p:spPr>
          <a:xfrm>
            <a:off x="4983480" y="1801368"/>
            <a:ext cx="91440" cy="91440"/>
          </a:xfrm>
          <a:prstGeom prst="rect">
            <a:avLst/>
          </a:prstGeom>
        </p:spPr>
      </p:pic>
      <p:sp>
        <p:nvSpPr>
          <p:cNvPr id="30" name="Text 18"/>
          <p:cNvSpPr/>
          <p:nvPr/>
        </p:nvSpPr>
        <p:spPr>
          <a:xfrm>
            <a:off x="5148072" y="1792224"/>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Droits d'utilisation : print, digital, web, réseaux sociaux</a:t>
            </a:r>
            <a:endParaRPr lang="en-US" sz="800" dirty="0"/>
          </a:p>
        </p:txBody>
      </p:sp>
      <p:pic>
        <p:nvPicPr>
          <p:cNvPr id="31" name="Image 10" descr="preencoded.png"/>
          <p:cNvPicPr>
            <a:picLocks noChangeAspect="1"/>
          </p:cNvPicPr>
          <p:nvPr/>
        </p:nvPicPr>
        <p:blipFill>
          <a:blip r:embed="rId4"/>
          <a:stretch>
            <a:fillRect/>
          </a:stretch>
        </p:blipFill>
        <p:spPr>
          <a:xfrm>
            <a:off x="4983480" y="2011680"/>
            <a:ext cx="91440" cy="91440"/>
          </a:xfrm>
          <a:prstGeom prst="rect">
            <a:avLst/>
          </a:prstGeom>
        </p:spPr>
      </p:pic>
      <p:sp>
        <p:nvSpPr>
          <p:cNvPr id="32" name="Text 19"/>
          <p:cNvSpPr/>
          <p:nvPr/>
        </p:nvSpPr>
        <p:spPr>
          <a:xfrm>
            <a:off x="5148072" y="2002536"/>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Photos en contexte course / sur circuit</a:t>
            </a:r>
            <a:endParaRPr lang="en-US" sz="800" dirty="0"/>
          </a:p>
        </p:txBody>
      </p:sp>
      <p:pic>
        <p:nvPicPr>
          <p:cNvPr id="33" name="Image 11" descr="preencoded.png"/>
          <p:cNvPicPr>
            <a:picLocks noChangeAspect="1"/>
          </p:cNvPicPr>
          <p:nvPr/>
        </p:nvPicPr>
        <p:blipFill>
          <a:blip r:embed="rId4"/>
          <a:stretch>
            <a:fillRect/>
          </a:stretch>
        </p:blipFill>
        <p:spPr>
          <a:xfrm>
            <a:off x="4983480" y="2221992"/>
            <a:ext cx="91440" cy="91440"/>
          </a:xfrm>
          <a:prstGeom prst="rect">
            <a:avLst/>
          </a:prstGeom>
        </p:spPr>
      </p:pic>
      <p:sp>
        <p:nvSpPr>
          <p:cNvPr id="34" name="Text 20"/>
          <p:cNvSpPr/>
          <p:nvPr/>
        </p:nvSpPr>
        <p:spPr>
          <a:xfrm>
            <a:off x="5148072" y="2212848"/>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Contenu UGC authentique pour vos campagnes</a:t>
            </a:r>
            <a:endParaRPr lang="en-US" sz="800" dirty="0"/>
          </a:p>
        </p:txBody>
      </p:sp>
      <p:sp>
        <p:nvSpPr>
          <p:cNvPr id="35" name="Shape 21"/>
          <p:cNvSpPr/>
          <p:nvPr/>
        </p:nvSpPr>
        <p:spPr>
          <a:xfrm>
            <a:off x="640080" y="2743200"/>
            <a:ext cx="3977640" cy="1783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36" name="Shape 22"/>
          <p:cNvSpPr/>
          <p:nvPr/>
        </p:nvSpPr>
        <p:spPr>
          <a:xfrm>
            <a:off x="640080" y="2743200"/>
            <a:ext cx="3977640" cy="27432"/>
          </a:xfrm>
          <a:prstGeom prst="rect">
            <a:avLst/>
          </a:prstGeom>
          <a:solidFill>
            <a:srgbClr val="C71585"/>
          </a:solidFill>
        </p:spPr>
        <p:txBody>
          <a:bodyPr/>
          <a:lstStyle/>
          <a:p>
            <a:endParaRPr lang="fr-FR"/>
          </a:p>
        </p:txBody>
      </p:sp>
      <p:pic>
        <p:nvPicPr>
          <p:cNvPr id="37" name="Image 12" descr="preencoded.png"/>
          <p:cNvPicPr>
            <a:picLocks noChangeAspect="1"/>
          </p:cNvPicPr>
          <p:nvPr/>
        </p:nvPicPr>
        <p:blipFill>
          <a:blip r:embed="rId6"/>
          <a:stretch>
            <a:fillRect/>
          </a:stretch>
        </p:blipFill>
        <p:spPr>
          <a:xfrm>
            <a:off x="822960" y="2880360"/>
            <a:ext cx="182880" cy="182880"/>
          </a:xfrm>
          <a:prstGeom prst="rect">
            <a:avLst/>
          </a:prstGeom>
        </p:spPr>
      </p:pic>
      <p:sp>
        <p:nvSpPr>
          <p:cNvPr id="38" name="Text 23"/>
          <p:cNvSpPr/>
          <p:nvPr/>
        </p:nvSpPr>
        <p:spPr>
          <a:xfrm>
            <a:off x="1097280" y="2880360"/>
            <a:ext cx="2743200" cy="182880"/>
          </a:xfrm>
          <a:prstGeom prst="rect">
            <a:avLst/>
          </a:prstGeom>
          <a:noFill/>
        </p:spPr>
        <p:txBody>
          <a:bodyPr wrap="square" lIns="0" tIns="0" rIns="0" bIns="0" rtlCol="0" anchor="ctr"/>
          <a:lstStyle/>
          <a:p>
            <a:pPr marL="0" indent="0">
              <a:buNone/>
            </a:pP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Visibilité digitale</a:t>
            </a:r>
            <a:endParaRPr lang="en-US" sz="1000" dirty="0"/>
          </a:p>
        </p:txBody>
      </p:sp>
      <p:sp>
        <p:nvSpPr>
          <p:cNvPr id="39" name="Text 24"/>
          <p:cNvSpPr/>
          <p:nvPr/>
        </p:nvSpPr>
        <p:spPr>
          <a:xfrm>
            <a:off x="822960" y="3108960"/>
            <a:ext cx="3200400" cy="164592"/>
          </a:xfrm>
          <a:prstGeom prst="rect">
            <a:avLst/>
          </a:prstGeom>
          <a:noFill/>
        </p:spPr>
        <p:txBody>
          <a:bodyPr wrap="square" lIns="0" tIns="0" rIns="0" bIns="0" rtlCol="0" anchor="ctr"/>
          <a:lstStyle/>
          <a:p>
            <a:pPr marL="0" indent="0">
              <a:buNone/>
            </a:pPr>
            <a:r>
              <a:rPr lang="en-US" sz="800" dirty="0">
                <a:solidFill>
                  <a:srgbClr val="C71585"/>
                </a:solidFill>
                <a:latin typeface="Arial" panose="020B0604020202020204" pitchFamily="34" charset="0"/>
                <a:ea typeface="Arial" panose="020B0604020202020204" pitchFamily="34" charset="-122"/>
                <a:cs typeface="Arial" panose="020B0604020202020204" pitchFamily="34" charset="-120"/>
              </a:rPr>
              <a:t>Activation ponctuelle sur les réseaux</a:t>
            </a:r>
            <a:endParaRPr lang="en-US" sz="800" dirty="0"/>
          </a:p>
        </p:txBody>
      </p:sp>
      <p:pic>
        <p:nvPicPr>
          <p:cNvPr id="40" name="Image 13" descr="preencoded.png"/>
          <p:cNvPicPr>
            <a:picLocks noChangeAspect="1"/>
          </p:cNvPicPr>
          <p:nvPr/>
        </p:nvPicPr>
        <p:blipFill>
          <a:blip r:embed="rId4"/>
          <a:stretch>
            <a:fillRect/>
          </a:stretch>
        </p:blipFill>
        <p:spPr>
          <a:xfrm>
            <a:off x="822960" y="3346704"/>
            <a:ext cx="91440" cy="91440"/>
          </a:xfrm>
          <a:prstGeom prst="rect">
            <a:avLst/>
          </a:prstGeom>
        </p:spPr>
      </p:pic>
      <p:sp>
        <p:nvSpPr>
          <p:cNvPr id="41" name="Text 25"/>
          <p:cNvSpPr/>
          <p:nvPr/>
        </p:nvSpPr>
        <p:spPr>
          <a:xfrm>
            <a:off x="987552" y="3337560"/>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Post sponsorisé Instagram (photo / carrousel)</a:t>
            </a:r>
            <a:endParaRPr lang="en-US" sz="800" dirty="0"/>
          </a:p>
        </p:txBody>
      </p:sp>
      <p:pic>
        <p:nvPicPr>
          <p:cNvPr id="42" name="Image 14" descr="preencoded.png"/>
          <p:cNvPicPr>
            <a:picLocks noChangeAspect="1"/>
          </p:cNvPicPr>
          <p:nvPr/>
        </p:nvPicPr>
        <p:blipFill>
          <a:blip r:embed="rId4"/>
          <a:stretch>
            <a:fillRect/>
          </a:stretch>
        </p:blipFill>
        <p:spPr>
          <a:xfrm>
            <a:off x="822960" y="3557016"/>
            <a:ext cx="91440" cy="91440"/>
          </a:xfrm>
          <a:prstGeom prst="rect">
            <a:avLst/>
          </a:prstGeom>
        </p:spPr>
      </p:pic>
      <p:sp>
        <p:nvSpPr>
          <p:cNvPr id="43" name="Text 26"/>
          <p:cNvSpPr/>
          <p:nvPr/>
        </p:nvSpPr>
        <p:spPr>
          <a:xfrm>
            <a:off x="987552" y="3547872"/>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Reel sponsorisé Instagram</a:t>
            </a:r>
            <a:endParaRPr lang="en-US" sz="800" dirty="0"/>
          </a:p>
        </p:txBody>
      </p:sp>
      <p:pic>
        <p:nvPicPr>
          <p:cNvPr id="44" name="Image 15" descr="preencoded.png"/>
          <p:cNvPicPr>
            <a:picLocks noChangeAspect="1"/>
          </p:cNvPicPr>
          <p:nvPr/>
        </p:nvPicPr>
        <p:blipFill>
          <a:blip r:embed="rId4"/>
          <a:stretch>
            <a:fillRect/>
          </a:stretch>
        </p:blipFill>
        <p:spPr>
          <a:xfrm>
            <a:off x="822960" y="3767328"/>
            <a:ext cx="91440" cy="91440"/>
          </a:xfrm>
          <a:prstGeom prst="rect">
            <a:avLst/>
          </a:prstGeom>
        </p:spPr>
      </p:pic>
      <p:sp>
        <p:nvSpPr>
          <p:cNvPr id="45" name="Text 27"/>
          <p:cNvSpPr/>
          <p:nvPr/>
        </p:nvSpPr>
        <p:spPr>
          <a:xfrm>
            <a:off x="987552" y="3758184"/>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Vidéo TikTok dédiée à votre marque</a:t>
            </a:r>
            <a:endParaRPr lang="en-US" sz="800" dirty="0"/>
          </a:p>
        </p:txBody>
      </p:sp>
      <p:pic>
        <p:nvPicPr>
          <p:cNvPr id="46" name="Image 16" descr="preencoded.png"/>
          <p:cNvPicPr>
            <a:picLocks noChangeAspect="1"/>
          </p:cNvPicPr>
          <p:nvPr/>
        </p:nvPicPr>
        <p:blipFill>
          <a:blip r:embed="rId4"/>
          <a:stretch>
            <a:fillRect/>
          </a:stretch>
        </p:blipFill>
        <p:spPr>
          <a:xfrm>
            <a:off x="822960" y="3977640"/>
            <a:ext cx="91440" cy="91440"/>
          </a:xfrm>
          <a:prstGeom prst="rect">
            <a:avLst/>
          </a:prstGeom>
        </p:spPr>
      </p:pic>
      <p:sp>
        <p:nvSpPr>
          <p:cNvPr id="47" name="Text 28"/>
          <p:cNvSpPr/>
          <p:nvPr/>
        </p:nvSpPr>
        <p:spPr>
          <a:xfrm>
            <a:off x="987552" y="3968496"/>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Story avec mention / lien</a:t>
            </a:r>
            <a:endParaRPr lang="en-US" sz="800" dirty="0"/>
          </a:p>
        </p:txBody>
      </p:sp>
      <p:pic>
        <p:nvPicPr>
          <p:cNvPr id="48" name="Image 17" descr="preencoded.png"/>
          <p:cNvPicPr>
            <a:picLocks noChangeAspect="1"/>
          </p:cNvPicPr>
          <p:nvPr/>
        </p:nvPicPr>
        <p:blipFill>
          <a:blip r:embed="rId4"/>
          <a:stretch>
            <a:fillRect/>
          </a:stretch>
        </p:blipFill>
        <p:spPr>
          <a:xfrm>
            <a:off x="822960" y="4187952"/>
            <a:ext cx="91440" cy="91440"/>
          </a:xfrm>
          <a:prstGeom prst="rect">
            <a:avLst/>
          </a:prstGeom>
        </p:spPr>
      </p:pic>
      <p:sp>
        <p:nvSpPr>
          <p:cNvPr id="49" name="Text 29"/>
          <p:cNvSpPr/>
          <p:nvPr/>
        </p:nvSpPr>
        <p:spPr>
          <a:xfrm>
            <a:off x="987552" y="4178808"/>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Pack multi-plateformes combiné</a:t>
            </a:r>
            <a:endParaRPr lang="en-US" sz="800" dirty="0"/>
          </a:p>
        </p:txBody>
      </p:sp>
      <p:sp>
        <p:nvSpPr>
          <p:cNvPr id="50" name="Shape 30"/>
          <p:cNvSpPr/>
          <p:nvPr/>
        </p:nvSpPr>
        <p:spPr>
          <a:xfrm>
            <a:off x="4800600" y="2743200"/>
            <a:ext cx="3977640" cy="1783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51" name="Shape 31"/>
          <p:cNvSpPr/>
          <p:nvPr/>
        </p:nvSpPr>
        <p:spPr>
          <a:xfrm>
            <a:off x="4800600" y="2743200"/>
            <a:ext cx="3977640" cy="27432"/>
          </a:xfrm>
          <a:prstGeom prst="rect">
            <a:avLst/>
          </a:prstGeom>
          <a:solidFill>
            <a:srgbClr val="1B1B2F"/>
          </a:solidFill>
        </p:spPr>
        <p:txBody>
          <a:bodyPr/>
          <a:lstStyle/>
          <a:p>
            <a:endParaRPr lang="fr-FR"/>
          </a:p>
        </p:txBody>
      </p:sp>
      <p:pic>
        <p:nvPicPr>
          <p:cNvPr id="52" name="Image 18" descr="preencoded.png"/>
          <p:cNvPicPr>
            <a:picLocks noChangeAspect="1"/>
          </p:cNvPicPr>
          <p:nvPr/>
        </p:nvPicPr>
        <p:blipFill>
          <a:blip r:embed="rId7"/>
          <a:stretch>
            <a:fillRect/>
          </a:stretch>
        </p:blipFill>
        <p:spPr>
          <a:xfrm>
            <a:off x="4983480" y="2880360"/>
            <a:ext cx="182880" cy="182880"/>
          </a:xfrm>
          <a:prstGeom prst="rect">
            <a:avLst/>
          </a:prstGeom>
        </p:spPr>
      </p:pic>
      <p:sp>
        <p:nvSpPr>
          <p:cNvPr id="53" name="Text 32"/>
          <p:cNvSpPr/>
          <p:nvPr/>
        </p:nvSpPr>
        <p:spPr>
          <a:xfrm>
            <a:off x="5257800" y="2880360"/>
            <a:ext cx="2743200" cy="182880"/>
          </a:xfrm>
          <a:prstGeom prst="rect">
            <a:avLst/>
          </a:prstGeom>
          <a:noFill/>
        </p:spPr>
        <p:txBody>
          <a:bodyPr wrap="square" lIns="0" tIns="0" rIns="0" bIns="0" rtlCol="0" anchor="ctr"/>
          <a:lstStyle/>
          <a:p>
            <a:pPr marL="0" indent="0">
              <a:buNone/>
            </a:pP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Premium &amp; Circuit</a:t>
            </a:r>
            <a:endParaRPr lang="en-US" sz="1000" dirty="0"/>
          </a:p>
        </p:txBody>
      </p:sp>
      <p:sp>
        <p:nvSpPr>
          <p:cNvPr id="54" name="Text 33"/>
          <p:cNvSpPr/>
          <p:nvPr/>
        </p:nvSpPr>
        <p:spPr>
          <a:xfrm>
            <a:off x="4983480" y="3108960"/>
            <a:ext cx="3200400" cy="164592"/>
          </a:xfrm>
          <a:prstGeom prst="rect">
            <a:avLst/>
          </a:prstGeom>
          <a:noFill/>
        </p:spPr>
        <p:txBody>
          <a:bodyPr wrap="square" lIns="0" tIns="0" rIns="0" bIns="0" rtlCol="0" anchor="ctr"/>
          <a:lstStyle/>
          <a:p>
            <a:pPr marL="0" indent="0">
              <a:buNone/>
            </a:pPr>
            <a:r>
              <a:rPr lang="en-US" sz="800" dirty="0">
                <a:solidFill>
                  <a:srgbClr val="C71585"/>
                </a:solidFill>
                <a:latin typeface="Arial" panose="020B0604020202020204" pitchFamily="34" charset="0"/>
                <a:ea typeface="Arial" panose="020B0604020202020204" pitchFamily="34" charset="-122"/>
                <a:cs typeface="Arial" panose="020B0604020202020204" pitchFamily="34" charset="-120"/>
              </a:rPr>
              <a:t>Expériences exclusives sur mesure</a:t>
            </a:r>
            <a:endParaRPr lang="en-US" sz="800" dirty="0"/>
          </a:p>
        </p:txBody>
      </p:sp>
      <p:pic>
        <p:nvPicPr>
          <p:cNvPr id="55" name="Image 19" descr="preencoded.png"/>
          <p:cNvPicPr>
            <a:picLocks noChangeAspect="1"/>
          </p:cNvPicPr>
          <p:nvPr/>
        </p:nvPicPr>
        <p:blipFill>
          <a:blip r:embed="rId4"/>
          <a:stretch>
            <a:fillRect/>
          </a:stretch>
        </p:blipFill>
        <p:spPr>
          <a:xfrm>
            <a:off x="4983480" y="3346704"/>
            <a:ext cx="91440" cy="91440"/>
          </a:xfrm>
          <a:prstGeom prst="rect">
            <a:avLst/>
          </a:prstGeom>
        </p:spPr>
      </p:pic>
      <p:sp>
        <p:nvSpPr>
          <p:cNvPr id="56" name="Text 34"/>
          <p:cNvSpPr/>
          <p:nvPr/>
        </p:nvSpPr>
        <p:spPr>
          <a:xfrm>
            <a:off x="5148072" y="3337560"/>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Branding sur casque ou combinaison de course</a:t>
            </a:r>
            <a:endParaRPr lang="en-US" sz="800" dirty="0"/>
          </a:p>
        </p:txBody>
      </p:sp>
      <p:pic>
        <p:nvPicPr>
          <p:cNvPr id="57" name="Image 20" descr="preencoded.png"/>
          <p:cNvPicPr>
            <a:picLocks noChangeAspect="1"/>
          </p:cNvPicPr>
          <p:nvPr/>
        </p:nvPicPr>
        <p:blipFill>
          <a:blip r:embed="rId4"/>
          <a:stretch>
            <a:fillRect/>
          </a:stretch>
        </p:blipFill>
        <p:spPr>
          <a:xfrm>
            <a:off x="4983480" y="3557016"/>
            <a:ext cx="91440" cy="91440"/>
          </a:xfrm>
          <a:prstGeom prst="rect">
            <a:avLst/>
          </a:prstGeom>
        </p:spPr>
      </p:pic>
      <p:sp>
        <p:nvSpPr>
          <p:cNvPr id="58" name="Text 35"/>
          <p:cNvSpPr/>
          <p:nvPr/>
        </p:nvSpPr>
        <p:spPr>
          <a:xfrm>
            <a:off x="5148072" y="3547872"/>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Placement produit en compétition officielle</a:t>
            </a:r>
            <a:endParaRPr lang="en-US" sz="800" dirty="0"/>
          </a:p>
        </p:txBody>
      </p:sp>
      <p:pic>
        <p:nvPicPr>
          <p:cNvPr id="59" name="Image 21" descr="preencoded.png"/>
          <p:cNvPicPr>
            <a:picLocks noChangeAspect="1"/>
          </p:cNvPicPr>
          <p:nvPr/>
        </p:nvPicPr>
        <p:blipFill>
          <a:blip r:embed="rId4"/>
          <a:stretch>
            <a:fillRect/>
          </a:stretch>
        </p:blipFill>
        <p:spPr>
          <a:xfrm>
            <a:off x="4983480" y="3767328"/>
            <a:ext cx="91440" cy="91440"/>
          </a:xfrm>
          <a:prstGeom prst="rect">
            <a:avLst/>
          </a:prstGeom>
        </p:spPr>
      </p:pic>
      <p:sp>
        <p:nvSpPr>
          <p:cNvPr id="60" name="Text 36"/>
          <p:cNvSpPr/>
          <p:nvPr/>
        </p:nvSpPr>
        <p:spPr>
          <a:xfrm>
            <a:off x="5148072" y="3758184"/>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Invitation VIP pour vos clients sur les circuits</a:t>
            </a:r>
            <a:endParaRPr lang="en-US" sz="800" dirty="0"/>
          </a:p>
        </p:txBody>
      </p:sp>
      <p:pic>
        <p:nvPicPr>
          <p:cNvPr id="61" name="Image 22" descr="preencoded.png"/>
          <p:cNvPicPr>
            <a:picLocks noChangeAspect="1"/>
          </p:cNvPicPr>
          <p:nvPr/>
        </p:nvPicPr>
        <p:blipFill>
          <a:blip r:embed="rId4"/>
          <a:stretch>
            <a:fillRect/>
          </a:stretch>
        </p:blipFill>
        <p:spPr>
          <a:xfrm>
            <a:off x="4983480" y="3977640"/>
            <a:ext cx="91440" cy="91440"/>
          </a:xfrm>
          <a:prstGeom prst="rect">
            <a:avLst/>
          </a:prstGeom>
        </p:spPr>
      </p:pic>
      <p:sp>
        <p:nvSpPr>
          <p:cNvPr id="62" name="Text 37"/>
          <p:cNvSpPr/>
          <p:nvPr/>
        </p:nvSpPr>
        <p:spPr>
          <a:xfrm>
            <a:off x="5148072" y="3968496"/>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Co-création documentaire / vlog exclusif</a:t>
            </a:r>
            <a:endParaRPr lang="en-US" sz="800" dirty="0"/>
          </a:p>
        </p:txBody>
      </p:sp>
      <p:pic>
        <p:nvPicPr>
          <p:cNvPr id="63" name="Image 23" descr="preencoded.png"/>
          <p:cNvPicPr>
            <a:picLocks noChangeAspect="1"/>
          </p:cNvPicPr>
          <p:nvPr/>
        </p:nvPicPr>
        <p:blipFill>
          <a:blip r:embed="rId4"/>
          <a:stretch>
            <a:fillRect/>
          </a:stretch>
        </p:blipFill>
        <p:spPr>
          <a:xfrm>
            <a:off x="4983480" y="4187952"/>
            <a:ext cx="91440" cy="91440"/>
          </a:xfrm>
          <a:prstGeom prst="rect">
            <a:avLst/>
          </a:prstGeom>
        </p:spPr>
      </p:pic>
      <p:sp>
        <p:nvSpPr>
          <p:cNvPr id="64" name="Text 38"/>
          <p:cNvSpPr/>
          <p:nvPr/>
        </p:nvSpPr>
        <p:spPr>
          <a:xfrm>
            <a:off x="5148072" y="4178808"/>
            <a:ext cx="3337560" cy="182880"/>
          </a:xfrm>
          <a:prstGeom prst="rect">
            <a:avLst/>
          </a:prstGeom>
          <a:noFill/>
        </p:spPr>
        <p:txBody>
          <a:bodyPr wrap="square" lIns="0" tIns="0" rIns="0" bIns="0" rtlCol="0" anchor="ctr"/>
          <a:lstStyle/>
          <a:p>
            <a:pPr marL="0" indent="0">
              <a:buNone/>
            </a:pPr>
            <a:r>
              <a:rPr lang="en-US" sz="800" dirty="0">
                <a:solidFill>
                  <a:srgbClr val="374151"/>
                </a:solidFill>
                <a:latin typeface="Arial" panose="020B0604020202020204" pitchFamily="34" charset="0"/>
                <a:ea typeface="Arial" panose="020B0604020202020204" pitchFamily="34" charset="-122"/>
                <a:cs typeface="Arial" panose="020B0604020202020204" pitchFamily="34" charset="-120"/>
              </a:rPr>
              <a:t>Activation événementielle sur mesure</a:t>
            </a:r>
            <a:endParaRPr lang="en-US" sz="800" dirty="0"/>
          </a:p>
        </p:txBody>
      </p:sp>
      <p:sp>
        <p:nvSpPr>
          <p:cNvPr id="65" name="Text 39"/>
          <p:cNvSpPr/>
          <p:nvPr/>
        </p:nvSpPr>
        <p:spPr>
          <a:xfrm>
            <a:off x="640080" y="4709160"/>
            <a:ext cx="8138160" cy="182880"/>
          </a:xfrm>
          <a:prstGeom prst="rect">
            <a:avLst/>
          </a:prstGeom>
          <a:noFill/>
        </p:spPr>
        <p:txBody>
          <a:bodyPr wrap="square" lIns="0" tIns="0" rIns="0" bIns="0" rtlCol="0" anchor="ctr"/>
          <a:lstStyle/>
          <a:p>
            <a:pPr marL="0" indent="0" algn="ctr">
              <a:buNone/>
            </a:pPr>
            <a:r>
              <a:rPr lang="en-US" sz="800" i="1" dirty="0">
                <a:solidFill>
                  <a:srgbClr val="6B7280"/>
                </a:solidFill>
                <a:latin typeface="Arial" panose="020B0604020202020204" pitchFamily="34" charset="0"/>
                <a:ea typeface="Arial" panose="020B0604020202020204" pitchFamily="34" charset="-122"/>
                <a:cs typeface="Arial" panose="020B0604020202020204" pitchFamily="34" charset="-120"/>
              </a:rPr>
              <a:t>Tous les tarifs sont établis sur devis  ·  Packages sur mesure  ·  Collaborations long terme privilégiées</a:t>
            </a:r>
            <a:endParaRPr lang="en-US"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9FB"/>
        </a:solidFill>
        <a:effectLst/>
      </p:bgPr>
    </p:bg>
    <p:spTree>
      <p:nvGrpSpPr>
        <p:cNvPr id="1" name=""/>
        <p:cNvGrpSpPr/>
        <p:nvPr/>
      </p:nvGrpSpPr>
      <p:grpSpPr>
        <a:xfrm>
          <a:off x="0" y="0"/>
          <a:ext cx="0" cy="0"/>
          <a:chOff x="0" y="0"/>
          <a:chExt cx="0" cy="0"/>
        </a:xfrm>
      </p:grpSpPr>
      <p:sp>
        <p:nvSpPr>
          <p:cNvPr id="2" name="Shape 0"/>
          <p:cNvSpPr/>
          <p:nvPr/>
        </p:nvSpPr>
        <p:spPr>
          <a:xfrm>
            <a:off x="0" y="0"/>
            <a:ext cx="9144000" cy="27432"/>
          </a:xfrm>
          <a:prstGeom prst="rect">
            <a:avLst/>
          </a:prstGeom>
          <a:solidFill>
            <a:srgbClr val="C71585"/>
          </a:solidFill>
        </p:spPr>
        <p:txBody>
          <a:bodyPr/>
          <a:lstStyle/>
          <a:p>
            <a:endParaRPr lang="fr-FR"/>
          </a:p>
        </p:txBody>
      </p:sp>
      <p:sp>
        <p:nvSpPr>
          <p:cNvPr id="3" name="Text 1"/>
          <p:cNvSpPr/>
          <p:nvPr/>
        </p:nvSpPr>
        <p:spPr>
          <a:xfrm>
            <a:off x="640080" y="228600"/>
            <a:ext cx="7315200" cy="274320"/>
          </a:xfrm>
          <a:prstGeom prst="rect">
            <a:avLst/>
          </a:prstGeom>
          <a:noFill/>
        </p:spPr>
        <p:txBody>
          <a:bodyPr wrap="square" lIns="0" tIns="0" rIns="0" bIns="0" rtlCol="0" anchor="ctr"/>
          <a:lstStyle/>
          <a:p>
            <a:pPr marL="0" indent="0">
              <a:buNone/>
            </a:pPr>
            <a:r>
              <a:rPr lang="en-US" sz="1000" b="1" kern="0" spc="500" dirty="0">
                <a:solidFill>
                  <a:srgbClr val="C71585"/>
                </a:solidFill>
                <a:latin typeface="Arial" panose="020B0604020202020204" pitchFamily="34" charset="0"/>
                <a:ea typeface="Arial" panose="020B0604020202020204" pitchFamily="34" charset="-122"/>
                <a:cs typeface="Arial" panose="020B0604020202020204" pitchFamily="34" charset="-120"/>
              </a:rPr>
              <a:t>COMMENT FONCTIONNE LE PARTENARIAT ?</a:t>
            </a:r>
            <a:endParaRPr lang="en-US" sz="1000" dirty="0"/>
          </a:p>
        </p:txBody>
      </p:sp>
      <p:sp>
        <p:nvSpPr>
          <p:cNvPr id="4" name="Text 2"/>
          <p:cNvSpPr/>
          <p:nvPr/>
        </p:nvSpPr>
        <p:spPr>
          <a:xfrm>
            <a:off x="640080" y="502920"/>
            <a:ext cx="7772400" cy="228600"/>
          </a:xfrm>
          <a:prstGeom prst="rect">
            <a:avLst/>
          </a:prstGeom>
          <a:noFill/>
        </p:spPr>
        <p:txBody>
          <a:bodyPr wrap="square" lIns="0" tIns="0" rIns="0" bIns="0" rtlCol="0" anchor="ctr"/>
          <a:lstStyle/>
          <a:p>
            <a:pPr marL="0" indent="0">
              <a:buNone/>
            </a:pPr>
            <a:r>
              <a:rPr lang="en-US" sz="1000" i="1" dirty="0">
                <a:solidFill>
                  <a:srgbClr val="374151"/>
                </a:solidFill>
                <a:latin typeface="Georgia" panose="02040502050405020303" pitchFamily="34" charset="0"/>
                <a:ea typeface="Georgia" panose="02040502050405020303" pitchFamily="34" charset="-122"/>
                <a:cs typeface="Georgia" panose="02040502050405020303" pitchFamily="34" charset="-120"/>
              </a:rPr>
              <a:t>Un processus simple, transparent et professionnel — de la première discussion au reporting.</a:t>
            </a:r>
            <a:endParaRPr lang="en-US" sz="1000" dirty="0"/>
          </a:p>
        </p:txBody>
      </p:sp>
      <p:sp>
        <p:nvSpPr>
          <p:cNvPr id="5" name="Shape 3"/>
          <p:cNvSpPr/>
          <p:nvPr/>
        </p:nvSpPr>
        <p:spPr>
          <a:xfrm>
            <a:off x="640080" y="777240"/>
            <a:ext cx="1920240" cy="1783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6" name="Shape 4"/>
          <p:cNvSpPr/>
          <p:nvPr/>
        </p:nvSpPr>
        <p:spPr>
          <a:xfrm>
            <a:off x="1298448" y="914400"/>
            <a:ext cx="502920" cy="502920"/>
          </a:xfrm>
          <a:prstGeom prst="ellipse">
            <a:avLst/>
          </a:prstGeom>
          <a:solidFill>
            <a:srgbClr val="C71585"/>
          </a:solidFill>
        </p:spPr>
        <p:txBody>
          <a:bodyPr/>
          <a:lstStyle/>
          <a:p>
            <a:endParaRPr lang="fr-FR"/>
          </a:p>
        </p:txBody>
      </p:sp>
      <p:sp>
        <p:nvSpPr>
          <p:cNvPr id="7" name="Text 5"/>
          <p:cNvSpPr/>
          <p:nvPr/>
        </p:nvSpPr>
        <p:spPr>
          <a:xfrm>
            <a:off x="1298448" y="914400"/>
            <a:ext cx="502920" cy="502920"/>
          </a:xfrm>
          <a:prstGeom prst="rect">
            <a:avLst/>
          </a:prstGeom>
          <a:noFill/>
        </p:spPr>
        <p:txBody>
          <a:bodyPr wrap="square" lIns="0" tIns="0" rIns="0" bIns="0" rtlCol="0" anchor="ctr"/>
          <a:lstStyle/>
          <a:p>
            <a:pPr marL="0" indent="0" algn="ctr">
              <a:buNone/>
            </a:pPr>
            <a:r>
              <a:rPr lang="en-US" sz="1600" b="1" dirty="0">
                <a:solidFill>
                  <a:srgbClr val="FFFFFF"/>
                </a:solidFill>
                <a:latin typeface="Georgia" panose="02040502050405020303" pitchFamily="34" charset="0"/>
                <a:ea typeface="Georgia" panose="02040502050405020303" pitchFamily="34" charset="-122"/>
                <a:cs typeface="Georgia" panose="02040502050405020303" pitchFamily="34" charset="-120"/>
              </a:rPr>
              <a:t>01</a:t>
            </a:r>
            <a:endParaRPr lang="en-US" sz="1600" dirty="0"/>
          </a:p>
        </p:txBody>
      </p:sp>
      <p:sp>
        <p:nvSpPr>
          <p:cNvPr id="8" name="Text 6"/>
          <p:cNvSpPr/>
          <p:nvPr/>
        </p:nvSpPr>
        <p:spPr>
          <a:xfrm>
            <a:off x="777240" y="1508760"/>
            <a:ext cx="1645920" cy="228600"/>
          </a:xfrm>
          <a:prstGeom prst="rect">
            <a:avLst/>
          </a:prstGeom>
          <a:noFill/>
        </p:spPr>
        <p:txBody>
          <a:bodyPr wrap="square" lIns="0" tIns="0" rIns="0" bIns="0" rtlCol="0" anchor="ctr"/>
          <a:lstStyle/>
          <a:p>
            <a:pPr marL="0" indent="0" algn="ctr">
              <a:buNone/>
            </a:pP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Échange &amp; brief</a:t>
            </a:r>
            <a:endParaRPr lang="en-US" sz="1000" dirty="0"/>
          </a:p>
        </p:txBody>
      </p:sp>
      <p:sp>
        <p:nvSpPr>
          <p:cNvPr id="9" name="Text 7"/>
          <p:cNvSpPr/>
          <p:nvPr/>
        </p:nvSpPr>
        <p:spPr>
          <a:xfrm>
            <a:off x="777240" y="1783080"/>
            <a:ext cx="1645920" cy="685800"/>
          </a:xfrm>
          <a:prstGeom prst="rect">
            <a:avLst/>
          </a:prstGeom>
          <a:noFill/>
        </p:spPr>
        <p:txBody>
          <a:bodyPr wrap="square" lIns="0" tIns="0" rIns="0" bIns="0" rtlCol="0" anchor="ctr"/>
          <a:lstStyle/>
          <a:p>
            <a:pPr marL="0" indent="0" algn="ctr">
              <a:buNone/>
            </a:pPr>
            <a:r>
              <a:rPr lang="en-US" sz="750" dirty="0">
                <a:solidFill>
                  <a:srgbClr val="6B7280"/>
                </a:solidFill>
                <a:latin typeface="Arial" panose="020B0604020202020204" pitchFamily="34" charset="0"/>
                <a:ea typeface="Arial" panose="020B0604020202020204" pitchFamily="34" charset="-122"/>
                <a:cs typeface="Arial" panose="020B0604020202020204" pitchFamily="34" charset="-120"/>
              </a:rPr>
              <a:t>On discute de votre marque, de vos objectifs et de vos valeurs. On identifie ensemble le format le plus pertinent pour vous.</a:t>
            </a:r>
            <a:endParaRPr lang="en-US" sz="750" dirty="0"/>
          </a:p>
        </p:txBody>
      </p:sp>
      <p:sp>
        <p:nvSpPr>
          <p:cNvPr id="10" name="Shape 8"/>
          <p:cNvSpPr/>
          <p:nvPr/>
        </p:nvSpPr>
        <p:spPr>
          <a:xfrm>
            <a:off x="2697480" y="777240"/>
            <a:ext cx="1920240" cy="1783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11" name="Shape 9"/>
          <p:cNvSpPr/>
          <p:nvPr/>
        </p:nvSpPr>
        <p:spPr>
          <a:xfrm>
            <a:off x="3355848" y="914400"/>
            <a:ext cx="502920" cy="502920"/>
          </a:xfrm>
          <a:prstGeom prst="ellipse">
            <a:avLst/>
          </a:prstGeom>
          <a:solidFill>
            <a:srgbClr val="C71585"/>
          </a:solidFill>
        </p:spPr>
        <p:txBody>
          <a:bodyPr/>
          <a:lstStyle/>
          <a:p>
            <a:endParaRPr lang="fr-FR"/>
          </a:p>
        </p:txBody>
      </p:sp>
      <p:sp>
        <p:nvSpPr>
          <p:cNvPr id="12" name="Text 10"/>
          <p:cNvSpPr/>
          <p:nvPr/>
        </p:nvSpPr>
        <p:spPr>
          <a:xfrm>
            <a:off x="3355848" y="914400"/>
            <a:ext cx="502920" cy="502920"/>
          </a:xfrm>
          <a:prstGeom prst="rect">
            <a:avLst/>
          </a:prstGeom>
          <a:noFill/>
        </p:spPr>
        <p:txBody>
          <a:bodyPr wrap="square" lIns="0" tIns="0" rIns="0" bIns="0" rtlCol="0" anchor="ctr"/>
          <a:lstStyle/>
          <a:p>
            <a:pPr marL="0" indent="0" algn="ctr">
              <a:buNone/>
            </a:pPr>
            <a:r>
              <a:rPr lang="en-US" sz="1600" b="1" dirty="0">
                <a:solidFill>
                  <a:srgbClr val="FFFFFF"/>
                </a:solidFill>
                <a:latin typeface="Georgia" panose="02040502050405020303" pitchFamily="34" charset="0"/>
                <a:ea typeface="Georgia" panose="02040502050405020303" pitchFamily="34" charset="-122"/>
                <a:cs typeface="Georgia" panose="02040502050405020303" pitchFamily="34" charset="-120"/>
              </a:rPr>
              <a:t>02</a:t>
            </a:r>
            <a:endParaRPr lang="en-US" sz="1600" dirty="0"/>
          </a:p>
        </p:txBody>
      </p:sp>
      <p:sp>
        <p:nvSpPr>
          <p:cNvPr id="13" name="Text 11"/>
          <p:cNvSpPr/>
          <p:nvPr/>
        </p:nvSpPr>
        <p:spPr>
          <a:xfrm>
            <a:off x="2834640" y="1508760"/>
            <a:ext cx="1645920" cy="228600"/>
          </a:xfrm>
          <a:prstGeom prst="rect">
            <a:avLst/>
          </a:prstGeom>
          <a:noFill/>
        </p:spPr>
        <p:txBody>
          <a:bodyPr wrap="square" lIns="0" tIns="0" rIns="0" bIns="0" rtlCol="0" anchor="ctr"/>
          <a:lstStyle/>
          <a:p>
            <a:pPr marL="0" indent="0" algn="ctr">
              <a:buNone/>
            </a:pP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Proposition sur mesure</a:t>
            </a:r>
            <a:endParaRPr lang="en-US" sz="1000" dirty="0"/>
          </a:p>
        </p:txBody>
      </p:sp>
      <p:sp>
        <p:nvSpPr>
          <p:cNvPr id="14" name="Text 12"/>
          <p:cNvSpPr/>
          <p:nvPr/>
        </p:nvSpPr>
        <p:spPr>
          <a:xfrm>
            <a:off x="2834640" y="1783080"/>
            <a:ext cx="1645920" cy="685800"/>
          </a:xfrm>
          <a:prstGeom prst="rect">
            <a:avLst/>
          </a:prstGeom>
          <a:noFill/>
        </p:spPr>
        <p:txBody>
          <a:bodyPr wrap="square" lIns="0" tIns="0" rIns="0" bIns="0" rtlCol="0" anchor="ctr"/>
          <a:lstStyle/>
          <a:p>
            <a:pPr marL="0" indent="0" algn="ctr">
              <a:buNone/>
            </a:pPr>
            <a:r>
              <a:rPr lang="en-US" sz="750" dirty="0">
                <a:solidFill>
                  <a:srgbClr val="6B7280"/>
                </a:solidFill>
                <a:latin typeface="Arial" panose="020B0604020202020204" pitchFamily="34" charset="0"/>
                <a:ea typeface="Arial" panose="020B0604020202020204" pitchFamily="34" charset="-122"/>
                <a:cs typeface="Arial" panose="020B0604020202020204" pitchFamily="34" charset="-120"/>
              </a:rPr>
              <a:t>Nous créons un package adapté à votre budget et vos ambitions : du partenariat ponctuel à la collaboration annuelle.</a:t>
            </a:r>
            <a:endParaRPr lang="en-US" sz="750" dirty="0"/>
          </a:p>
        </p:txBody>
      </p:sp>
      <p:sp>
        <p:nvSpPr>
          <p:cNvPr id="15" name="Shape 13"/>
          <p:cNvSpPr/>
          <p:nvPr/>
        </p:nvSpPr>
        <p:spPr>
          <a:xfrm>
            <a:off x="4754880" y="777240"/>
            <a:ext cx="1920240" cy="1783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16" name="Shape 14"/>
          <p:cNvSpPr/>
          <p:nvPr/>
        </p:nvSpPr>
        <p:spPr>
          <a:xfrm>
            <a:off x="5413248" y="914400"/>
            <a:ext cx="502920" cy="502920"/>
          </a:xfrm>
          <a:prstGeom prst="ellipse">
            <a:avLst/>
          </a:prstGeom>
          <a:solidFill>
            <a:srgbClr val="C71585"/>
          </a:solidFill>
        </p:spPr>
        <p:txBody>
          <a:bodyPr/>
          <a:lstStyle/>
          <a:p>
            <a:endParaRPr lang="fr-FR"/>
          </a:p>
        </p:txBody>
      </p:sp>
      <p:sp>
        <p:nvSpPr>
          <p:cNvPr id="17" name="Text 15"/>
          <p:cNvSpPr/>
          <p:nvPr/>
        </p:nvSpPr>
        <p:spPr>
          <a:xfrm>
            <a:off x="5413248" y="914400"/>
            <a:ext cx="502920" cy="502920"/>
          </a:xfrm>
          <a:prstGeom prst="rect">
            <a:avLst/>
          </a:prstGeom>
          <a:noFill/>
        </p:spPr>
        <p:txBody>
          <a:bodyPr wrap="square" lIns="0" tIns="0" rIns="0" bIns="0" rtlCol="0" anchor="ctr"/>
          <a:lstStyle/>
          <a:p>
            <a:pPr marL="0" indent="0" algn="ctr">
              <a:buNone/>
            </a:pPr>
            <a:r>
              <a:rPr lang="en-US" sz="1600" b="1" dirty="0">
                <a:solidFill>
                  <a:srgbClr val="FFFFFF"/>
                </a:solidFill>
                <a:latin typeface="Georgia" panose="02040502050405020303" pitchFamily="34" charset="0"/>
                <a:ea typeface="Georgia" panose="02040502050405020303" pitchFamily="34" charset="-122"/>
                <a:cs typeface="Georgia" panose="02040502050405020303" pitchFamily="34" charset="-120"/>
              </a:rPr>
              <a:t>03</a:t>
            </a:r>
            <a:endParaRPr lang="en-US" sz="1600" dirty="0"/>
          </a:p>
        </p:txBody>
      </p:sp>
      <p:sp>
        <p:nvSpPr>
          <p:cNvPr id="18" name="Text 16"/>
          <p:cNvSpPr/>
          <p:nvPr/>
        </p:nvSpPr>
        <p:spPr>
          <a:xfrm>
            <a:off x="4892040" y="1508760"/>
            <a:ext cx="1645920" cy="228600"/>
          </a:xfrm>
          <a:prstGeom prst="rect">
            <a:avLst/>
          </a:prstGeom>
          <a:noFill/>
        </p:spPr>
        <p:txBody>
          <a:bodyPr wrap="square" lIns="0" tIns="0" rIns="0" bIns="0" rtlCol="0" anchor="ctr"/>
          <a:lstStyle/>
          <a:p>
            <a:pPr marL="0" indent="0" algn="ctr">
              <a:buNone/>
            </a:pP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Création de contenu</a:t>
            </a:r>
            <a:endParaRPr lang="en-US" sz="1000" dirty="0"/>
          </a:p>
        </p:txBody>
      </p:sp>
      <p:sp>
        <p:nvSpPr>
          <p:cNvPr id="19" name="Text 17"/>
          <p:cNvSpPr/>
          <p:nvPr/>
        </p:nvSpPr>
        <p:spPr>
          <a:xfrm>
            <a:off x="4892040" y="1783080"/>
            <a:ext cx="1645920" cy="685800"/>
          </a:xfrm>
          <a:prstGeom prst="rect">
            <a:avLst/>
          </a:prstGeom>
          <a:noFill/>
        </p:spPr>
        <p:txBody>
          <a:bodyPr wrap="square" lIns="0" tIns="0" rIns="0" bIns="0" rtlCol="0" anchor="ctr"/>
          <a:lstStyle/>
          <a:p>
            <a:pPr marL="0" indent="0" algn="ctr">
              <a:buNone/>
            </a:pPr>
            <a:r>
              <a:rPr lang="en-US" sz="750" dirty="0">
                <a:solidFill>
                  <a:srgbClr val="6B7280"/>
                </a:solidFill>
                <a:latin typeface="Arial" panose="020B0604020202020204" pitchFamily="34" charset="0"/>
                <a:ea typeface="Arial" panose="020B0604020202020204" pitchFamily="34" charset="-122"/>
                <a:cs typeface="Arial" panose="020B0604020202020204" pitchFamily="34" charset="-120"/>
              </a:rPr>
              <a:t>Léna intègre vos produits naturellement dans son quotidien et ses déplacements. Le contenu est authentique, pas scénarisé.</a:t>
            </a:r>
            <a:endParaRPr lang="en-US" sz="750" dirty="0"/>
          </a:p>
        </p:txBody>
      </p:sp>
      <p:sp>
        <p:nvSpPr>
          <p:cNvPr id="20" name="Shape 18"/>
          <p:cNvSpPr/>
          <p:nvPr/>
        </p:nvSpPr>
        <p:spPr>
          <a:xfrm>
            <a:off x="6812280" y="777240"/>
            <a:ext cx="1920240" cy="178308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21" name="Shape 19"/>
          <p:cNvSpPr/>
          <p:nvPr/>
        </p:nvSpPr>
        <p:spPr>
          <a:xfrm>
            <a:off x="7470648" y="914400"/>
            <a:ext cx="502920" cy="502920"/>
          </a:xfrm>
          <a:prstGeom prst="ellipse">
            <a:avLst/>
          </a:prstGeom>
          <a:solidFill>
            <a:srgbClr val="C71585"/>
          </a:solidFill>
        </p:spPr>
        <p:txBody>
          <a:bodyPr/>
          <a:lstStyle/>
          <a:p>
            <a:endParaRPr lang="fr-FR"/>
          </a:p>
        </p:txBody>
      </p:sp>
      <p:sp>
        <p:nvSpPr>
          <p:cNvPr id="22" name="Text 20"/>
          <p:cNvSpPr/>
          <p:nvPr/>
        </p:nvSpPr>
        <p:spPr>
          <a:xfrm>
            <a:off x="7470648" y="914400"/>
            <a:ext cx="502920" cy="502920"/>
          </a:xfrm>
          <a:prstGeom prst="rect">
            <a:avLst/>
          </a:prstGeom>
          <a:noFill/>
        </p:spPr>
        <p:txBody>
          <a:bodyPr wrap="square" lIns="0" tIns="0" rIns="0" bIns="0" rtlCol="0" anchor="ctr"/>
          <a:lstStyle/>
          <a:p>
            <a:pPr marL="0" indent="0" algn="ctr">
              <a:buNone/>
            </a:pPr>
            <a:r>
              <a:rPr lang="en-US" sz="1600" b="1" dirty="0">
                <a:solidFill>
                  <a:srgbClr val="FFFFFF"/>
                </a:solidFill>
                <a:latin typeface="Georgia" panose="02040502050405020303" pitchFamily="34" charset="0"/>
                <a:ea typeface="Georgia" panose="02040502050405020303" pitchFamily="34" charset="-122"/>
                <a:cs typeface="Georgia" panose="02040502050405020303" pitchFamily="34" charset="-120"/>
              </a:rPr>
              <a:t>04</a:t>
            </a:r>
            <a:endParaRPr lang="en-US" sz="1600" dirty="0"/>
          </a:p>
        </p:txBody>
      </p:sp>
      <p:sp>
        <p:nvSpPr>
          <p:cNvPr id="23" name="Text 21"/>
          <p:cNvSpPr/>
          <p:nvPr/>
        </p:nvSpPr>
        <p:spPr>
          <a:xfrm>
            <a:off x="6949440" y="1508760"/>
            <a:ext cx="1645920" cy="228600"/>
          </a:xfrm>
          <a:prstGeom prst="rect">
            <a:avLst/>
          </a:prstGeom>
          <a:noFill/>
        </p:spPr>
        <p:txBody>
          <a:bodyPr wrap="square" lIns="0" tIns="0" rIns="0" bIns="0" rtlCol="0" anchor="ctr"/>
          <a:lstStyle/>
          <a:p>
            <a:pPr marL="0" indent="0" algn="ctr">
              <a:buNone/>
            </a:pPr>
            <a:r>
              <a:rPr lang="en-US" sz="1000" b="1" dirty="0">
                <a:solidFill>
                  <a:srgbClr val="1B1B2F"/>
                </a:solidFill>
                <a:latin typeface="Arial" panose="020B0604020202020204" pitchFamily="34" charset="0"/>
                <a:ea typeface="Arial" panose="020B0604020202020204" pitchFamily="34" charset="-122"/>
                <a:cs typeface="Arial" panose="020B0604020202020204" pitchFamily="34" charset="-120"/>
              </a:rPr>
              <a:t>Reporting détaillé</a:t>
            </a:r>
            <a:endParaRPr lang="en-US" sz="1000" dirty="0"/>
          </a:p>
        </p:txBody>
      </p:sp>
      <p:sp>
        <p:nvSpPr>
          <p:cNvPr id="24" name="Text 22"/>
          <p:cNvSpPr/>
          <p:nvPr/>
        </p:nvSpPr>
        <p:spPr>
          <a:xfrm>
            <a:off x="6949440" y="1783080"/>
            <a:ext cx="1645920" cy="685800"/>
          </a:xfrm>
          <a:prstGeom prst="rect">
            <a:avLst/>
          </a:prstGeom>
          <a:noFill/>
        </p:spPr>
        <p:txBody>
          <a:bodyPr wrap="square" lIns="0" tIns="0" rIns="0" bIns="0" rtlCol="0" anchor="ctr"/>
          <a:lstStyle/>
          <a:p>
            <a:pPr marL="0" indent="0" algn="ctr">
              <a:buNone/>
            </a:pPr>
            <a:r>
              <a:rPr lang="en-US" sz="750" dirty="0">
                <a:solidFill>
                  <a:srgbClr val="6B7280"/>
                </a:solidFill>
                <a:latin typeface="Arial" panose="020B0604020202020204" pitchFamily="34" charset="0"/>
                <a:ea typeface="Arial" panose="020B0604020202020204" pitchFamily="34" charset="-122"/>
                <a:cs typeface="Arial" panose="020B0604020202020204" pitchFamily="34" charset="-120"/>
              </a:rPr>
              <a:t>Vous recevez les statistiques vérifiées de chaque action : vues, interactions, portée. Transparence totale sur l'impact.</a:t>
            </a:r>
            <a:endParaRPr lang="en-US" sz="750" dirty="0"/>
          </a:p>
        </p:txBody>
      </p:sp>
      <p:sp>
        <p:nvSpPr>
          <p:cNvPr id="25" name="Shape 23"/>
          <p:cNvSpPr/>
          <p:nvPr/>
        </p:nvSpPr>
        <p:spPr>
          <a:xfrm>
            <a:off x="640080" y="2788920"/>
            <a:ext cx="8138160" cy="1234440"/>
          </a:xfrm>
          <a:prstGeom prst="rect">
            <a:avLst/>
          </a:prstGeom>
          <a:solidFill>
            <a:srgbClr val="FFFFFF"/>
          </a:solidFill>
          <a:effectLst>
            <a:outerShdw blurRad="50800" dist="12700" dir="8100000" algn="bl" rotWithShape="0">
              <a:srgbClr val="000000">
                <a:alpha val="6000"/>
              </a:srgbClr>
            </a:outerShdw>
          </a:effectLst>
        </p:spPr>
        <p:txBody>
          <a:bodyPr/>
          <a:lstStyle/>
          <a:p>
            <a:endParaRPr lang="fr-FR"/>
          </a:p>
        </p:txBody>
      </p:sp>
      <p:sp>
        <p:nvSpPr>
          <p:cNvPr id="26" name="Text 24"/>
          <p:cNvSpPr/>
          <p:nvPr/>
        </p:nvSpPr>
        <p:spPr>
          <a:xfrm>
            <a:off x="868680" y="2880360"/>
            <a:ext cx="4572000" cy="182880"/>
          </a:xfrm>
          <a:prstGeom prst="rect">
            <a:avLst/>
          </a:prstGeom>
          <a:noFill/>
        </p:spPr>
        <p:txBody>
          <a:bodyPr wrap="square" lIns="0" tIns="0" rIns="0" bIns="0" rtlCol="0" anchor="ctr"/>
          <a:lstStyle/>
          <a:p>
            <a:pPr marL="0" indent="0">
              <a:buNone/>
            </a:pPr>
            <a:r>
              <a:rPr lang="en-US" sz="900" b="1" kern="0" spc="300" dirty="0">
                <a:solidFill>
                  <a:srgbClr val="C71585"/>
                </a:solidFill>
                <a:latin typeface="Arial" panose="020B0604020202020204" pitchFamily="34" charset="0"/>
                <a:ea typeface="Arial" panose="020B0604020202020204" pitchFamily="34" charset="-122"/>
                <a:cs typeface="Arial" panose="020B0604020202020204" pitchFamily="34" charset="-120"/>
              </a:rPr>
              <a:t>CE QUE VOTRE MARQUE PEUT ATTENDRE</a:t>
            </a:r>
            <a:endParaRPr lang="en-US" sz="900" dirty="0"/>
          </a:p>
        </p:txBody>
      </p:sp>
      <p:pic>
        <p:nvPicPr>
          <p:cNvPr id="27" name="Image 0" descr="preencoded.png"/>
          <p:cNvPicPr>
            <a:picLocks noChangeAspect="1"/>
          </p:cNvPicPr>
          <p:nvPr/>
        </p:nvPicPr>
        <p:blipFill>
          <a:blip r:embed="rId3"/>
          <a:stretch>
            <a:fillRect/>
          </a:stretch>
        </p:blipFill>
        <p:spPr>
          <a:xfrm>
            <a:off x="868680" y="3172968"/>
            <a:ext cx="109728" cy="109728"/>
          </a:xfrm>
          <a:prstGeom prst="rect">
            <a:avLst/>
          </a:prstGeom>
        </p:spPr>
      </p:pic>
      <p:sp>
        <p:nvSpPr>
          <p:cNvPr id="28" name="Text 25"/>
          <p:cNvSpPr/>
          <p:nvPr/>
        </p:nvSpPr>
        <p:spPr>
          <a:xfrm>
            <a:off x="1033272" y="3154680"/>
            <a:ext cx="3520440" cy="320040"/>
          </a:xfrm>
          <a:prstGeom prst="rect">
            <a:avLst/>
          </a:prstGeom>
          <a:noFill/>
        </p:spPr>
        <p:txBody>
          <a:bodyPr wrap="square" lIns="0" tIns="0" rIns="0" bIns="0" rtlCol="0" anchor="ctr"/>
          <a:lstStyle/>
          <a:p>
            <a:pPr marL="0" indent="0">
              <a:buNone/>
            </a:pPr>
            <a:r>
              <a:rPr lang="en-US" sz="800" b="1" dirty="0">
                <a:solidFill>
                  <a:srgbClr val="1B1B2F"/>
                </a:solidFill>
                <a:latin typeface="Arial" panose="020B0604020202020204" pitchFamily="34" charset="0"/>
                <a:ea typeface="Arial" panose="020B0604020202020204" pitchFamily="34" charset="-122"/>
                <a:cs typeface="Arial" panose="020B0604020202020204" pitchFamily="34" charset="-120"/>
              </a:rPr>
              <a:t>Visibilité organique  </a:t>
            </a: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Votre marque est exposée à une audience de 41K+ followers et des milliers de non-followers chaque mois.</a:t>
            </a:r>
            <a:endParaRPr lang="en-US" sz="800" dirty="0"/>
          </a:p>
        </p:txBody>
      </p:sp>
      <p:pic>
        <p:nvPicPr>
          <p:cNvPr id="29" name="Image 1" descr="preencoded.png"/>
          <p:cNvPicPr>
            <a:picLocks noChangeAspect="1"/>
          </p:cNvPicPr>
          <p:nvPr/>
        </p:nvPicPr>
        <p:blipFill>
          <a:blip r:embed="rId4"/>
          <a:stretch>
            <a:fillRect/>
          </a:stretch>
        </p:blipFill>
        <p:spPr>
          <a:xfrm>
            <a:off x="4892040" y="3172968"/>
            <a:ext cx="109728" cy="109728"/>
          </a:xfrm>
          <a:prstGeom prst="rect">
            <a:avLst/>
          </a:prstGeom>
        </p:spPr>
      </p:pic>
      <p:sp>
        <p:nvSpPr>
          <p:cNvPr id="30" name="Text 26"/>
          <p:cNvSpPr/>
          <p:nvPr/>
        </p:nvSpPr>
        <p:spPr>
          <a:xfrm>
            <a:off x="5056632" y="3154680"/>
            <a:ext cx="3520440" cy="320040"/>
          </a:xfrm>
          <a:prstGeom prst="rect">
            <a:avLst/>
          </a:prstGeom>
          <a:noFill/>
        </p:spPr>
        <p:txBody>
          <a:bodyPr wrap="square" lIns="0" tIns="0" rIns="0" bIns="0" rtlCol="0" anchor="ctr"/>
          <a:lstStyle/>
          <a:p>
            <a:pPr marL="0" indent="0">
              <a:buNone/>
            </a:pPr>
            <a:r>
              <a:rPr lang="en-US" sz="800" b="1" dirty="0">
                <a:solidFill>
                  <a:srgbClr val="1B1B2F"/>
                </a:solidFill>
                <a:latin typeface="Arial" panose="020B0604020202020204" pitchFamily="34" charset="0"/>
                <a:ea typeface="Arial" panose="020B0604020202020204" pitchFamily="34" charset="-122"/>
                <a:cs typeface="Arial" panose="020B0604020202020204" pitchFamily="34" charset="-120"/>
              </a:rPr>
              <a:t>Association de valeurs  </a:t>
            </a: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L'image de votre marque bénéficie des valeurs sportives et humaines incarnées par Léna.</a:t>
            </a:r>
            <a:endParaRPr lang="en-US" sz="800" dirty="0"/>
          </a:p>
        </p:txBody>
      </p:sp>
      <p:pic>
        <p:nvPicPr>
          <p:cNvPr id="31" name="Image 2" descr="preencoded.png"/>
          <p:cNvPicPr>
            <a:picLocks noChangeAspect="1"/>
          </p:cNvPicPr>
          <p:nvPr/>
        </p:nvPicPr>
        <p:blipFill>
          <a:blip r:embed="rId3"/>
          <a:stretch>
            <a:fillRect/>
          </a:stretch>
        </p:blipFill>
        <p:spPr>
          <a:xfrm>
            <a:off x="868680" y="3557016"/>
            <a:ext cx="109728" cy="109728"/>
          </a:xfrm>
          <a:prstGeom prst="rect">
            <a:avLst/>
          </a:prstGeom>
        </p:spPr>
      </p:pic>
      <p:sp>
        <p:nvSpPr>
          <p:cNvPr id="32" name="Text 27"/>
          <p:cNvSpPr/>
          <p:nvPr/>
        </p:nvSpPr>
        <p:spPr>
          <a:xfrm>
            <a:off x="1033272" y="3538728"/>
            <a:ext cx="3520440" cy="320040"/>
          </a:xfrm>
          <a:prstGeom prst="rect">
            <a:avLst/>
          </a:prstGeom>
          <a:noFill/>
        </p:spPr>
        <p:txBody>
          <a:bodyPr wrap="square" lIns="0" tIns="0" rIns="0" bIns="0" rtlCol="0" anchor="ctr"/>
          <a:lstStyle/>
          <a:p>
            <a:pPr marL="0" indent="0">
              <a:buNone/>
            </a:pPr>
            <a:r>
              <a:rPr lang="en-US" sz="800" b="1" dirty="0">
                <a:solidFill>
                  <a:srgbClr val="1B1B2F"/>
                </a:solidFill>
                <a:latin typeface="Arial" panose="020B0604020202020204" pitchFamily="34" charset="0"/>
                <a:ea typeface="Arial" panose="020B0604020202020204" pitchFamily="34" charset="-122"/>
                <a:cs typeface="Arial" panose="020B0604020202020204" pitchFamily="34" charset="-120"/>
              </a:rPr>
              <a:t>Contenu premium  </a:t>
            </a: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Vous recevez du contenu professionnel réutilisable pour vos propres supports de communication.</a:t>
            </a:r>
            <a:endParaRPr lang="en-US" sz="800" dirty="0"/>
          </a:p>
        </p:txBody>
      </p:sp>
      <p:pic>
        <p:nvPicPr>
          <p:cNvPr id="33" name="Image 3" descr="preencoded.png"/>
          <p:cNvPicPr>
            <a:picLocks noChangeAspect="1"/>
          </p:cNvPicPr>
          <p:nvPr/>
        </p:nvPicPr>
        <p:blipFill>
          <a:blip r:embed="rId4"/>
          <a:stretch>
            <a:fillRect/>
          </a:stretch>
        </p:blipFill>
        <p:spPr>
          <a:xfrm>
            <a:off x="4892040" y="3557016"/>
            <a:ext cx="109728" cy="109728"/>
          </a:xfrm>
          <a:prstGeom prst="rect">
            <a:avLst/>
          </a:prstGeom>
        </p:spPr>
      </p:pic>
      <p:sp>
        <p:nvSpPr>
          <p:cNvPr id="34" name="Text 28"/>
          <p:cNvSpPr/>
          <p:nvPr/>
        </p:nvSpPr>
        <p:spPr>
          <a:xfrm>
            <a:off x="5056632" y="3538728"/>
            <a:ext cx="3520440" cy="320040"/>
          </a:xfrm>
          <a:prstGeom prst="rect">
            <a:avLst/>
          </a:prstGeom>
          <a:noFill/>
        </p:spPr>
        <p:txBody>
          <a:bodyPr wrap="square" lIns="0" tIns="0" rIns="0" bIns="0" rtlCol="0" anchor="ctr"/>
          <a:lstStyle/>
          <a:p>
            <a:pPr marL="0" indent="0">
              <a:buNone/>
            </a:pPr>
            <a:r>
              <a:rPr lang="en-US" sz="800" b="1" dirty="0">
                <a:solidFill>
                  <a:srgbClr val="1B1B2F"/>
                </a:solidFill>
                <a:latin typeface="Arial" panose="020B0604020202020204" pitchFamily="34" charset="0"/>
                <a:ea typeface="Arial" panose="020B0604020202020204" pitchFamily="34" charset="-122"/>
                <a:cs typeface="Arial" panose="020B0604020202020204" pitchFamily="34" charset="-120"/>
              </a:rPr>
              <a:t>Rayonnement international  </a:t>
            </a:r>
            <a:r>
              <a:rPr lang="en-US" sz="800" dirty="0">
                <a:solidFill>
                  <a:srgbClr val="6B7280"/>
                </a:solidFill>
                <a:latin typeface="Arial" panose="020B0604020202020204" pitchFamily="34" charset="0"/>
                <a:ea typeface="Arial" panose="020B0604020202020204" pitchFamily="34" charset="-122"/>
                <a:cs typeface="Arial" panose="020B0604020202020204" pitchFamily="34" charset="-120"/>
              </a:rPr>
              <a:t>Votre marque gagne en notoriété dans 15+ pays, auprès d'une audience passionnée et active.</a:t>
            </a:r>
            <a:endParaRPr lang="en-US" sz="800" dirty="0"/>
          </a:p>
        </p:txBody>
      </p:sp>
      <p:sp>
        <p:nvSpPr>
          <p:cNvPr id="35" name="Shape 29"/>
          <p:cNvSpPr/>
          <p:nvPr/>
        </p:nvSpPr>
        <p:spPr>
          <a:xfrm>
            <a:off x="640080" y="4206240"/>
            <a:ext cx="8138160" cy="411480"/>
          </a:xfrm>
          <a:prstGeom prst="rect">
            <a:avLst/>
          </a:prstGeom>
          <a:solidFill>
            <a:srgbClr val="FDF2F8"/>
          </a:solidFill>
        </p:spPr>
        <p:txBody>
          <a:bodyPr/>
          <a:lstStyle/>
          <a:p>
            <a:endParaRPr lang="fr-FR"/>
          </a:p>
        </p:txBody>
      </p:sp>
      <p:sp>
        <p:nvSpPr>
          <p:cNvPr id="36" name="Text 30"/>
          <p:cNvSpPr/>
          <p:nvPr/>
        </p:nvSpPr>
        <p:spPr>
          <a:xfrm>
            <a:off x="868680" y="4251960"/>
            <a:ext cx="1188720" cy="274320"/>
          </a:xfrm>
          <a:prstGeom prst="rect">
            <a:avLst/>
          </a:prstGeom>
          <a:noFill/>
        </p:spPr>
        <p:txBody>
          <a:bodyPr wrap="square" lIns="0" tIns="0" rIns="0" bIns="0" rtlCol="0" anchor="ctr"/>
          <a:lstStyle/>
          <a:p>
            <a:pPr marL="0" indent="0">
              <a:buNone/>
            </a:pPr>
            <a:r>
              <a:rPr lang="en-US" sz="1000" b="1" dirty="0">
                <a:solidFill>
                  <a:srgbClr val="1B1B2F"/>
                </a:solidFill>
                <a:latin typeface="Georgia" panose="02040502050405020303" pitchFamily="34" charset="0"/>
                <a:ea typeface="Georgia" panose="02040502050405020303" pitchFamily="34" charset="-122"/>
                <a:cs typeface="Georgia" panose="02040502050405020303" pitchFamily="34" charset="-120"/>
              </a:rPr>
              <a:t>Tarifs sur devis  —  </a:t>
            </a:r>
            <a:endParaRPr lang="en-US" sz="1000" dirty="0"/>
          </a:p>
        </p:txBody>
      </p:sp>
      <p:sp>
        <p:nvSpPr>
          <p:cNvPr id="37" name="Text 31"/>
          <p:cNvSpPr/>
          <p:nvPr/>
        </p:nvSpPr>
        <p:spPr>
          <a:xfrm>
            <a:off x="2057400" y="4279392"/>
            <a:ext cx="5943600" cy="256032"/>
          </a:xfrm>
          <a:prstGeom prst="rect">
            <a:avLst/>
          </a:prstGeom>
          <a:noFill/>
        </p:spPr>
        <p:txBody>
          <a:bodyPr wrap="square" lIns="0" tIns="0" rIns="0" bIns="0" rtlCol="0" anchor="ctr"/>
          <a:lstStyle/>
          <a:p>
            <a:pPr marL="0" indent="0">
              <a:buNone/>
            </a:pPr>
            <a:r>
              <a:rPr lang="en-US" sz="850" dirty="0">
                <a:solidFill>
                  <a:srgbClr val="374151"/>
                </a:solidFill>
                <a:latin typeface="Arial" panose="020B0604020202020204" pitchFamily="34" charset="0"/>
                <a:ea typeface="Arial" panose="020B0604020202020204" pitchFamily="34" charset="-122"/>
                <a:cs typeface="Arial" panose="020B0604020202020204" pitchFamily="34" charset="-120"/>
              </a:rPr>
              <a:t>Chaque collaboration est unique. Budget adapté, du partenariat ponctuel à l'engagement annuel.</a:t>
            </a:r>
            <a:endParaRPr lang="en-US" sz="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1B2F"/>
        </a:solidFill>
        <a:effectLst/>
      </p:bgPr>
    </p:bg>
    <p:spTree>
      <p:nvGrpSpPr>
        <p:cNvPr id="1" name=""/>
        <p:cNvGrpSpPr/>
        <p:nvPr/>
      </p:nvGrpSpPr>
      <p:grpSpPr>
        <a:xfrm>
          <a:off x="0" y="0"/>
          <a:ext cx="0" cy="0"/>
          <a:chOff x="0" y="0"/>
          <a:chExt cx="0" cy="0"/>
        </a:xfrm>
      </p:grpSpPr>
      <p:sp>
        <p:nvSpPr>
          <p:cNvPr id="2" name="Shape 0"/>
          <p:cNvSpPr/>
          <p:nvPr/>
        </p:nvSpPr>
        <p:spPr>
          <a:xfrm>
            <a:off x="0" y="0"/>
            <a:ext cx="9144000" cy="27432"/>
          </a:xfrm>
          <a:prstGeom prst="rect">
            <a:avLst/>
          </a:prstGeom>
          <a:solidFill>
            <a:srgbClr val="C71585"/>
          </a:solidFill>
        </p:spPr>
        <p:txBody>
          <a:bodyPr/>
          <a:lstStyle/>
          <a:p>
            <a:endParaRPr lang="fr-FR"/>
          </a:p>
        </p:txBody>
      </p:sp>
      <p:sp>
        <p:nvSpPr>
          <p:cNvPr id="3" name="Text 1"/>
          <p:cNvSpPr/>
          <p:nvPr/>
        </p:nvSpPr>
        <p:spPr>
          <a:xfrm>
            <a:off x="640080" y="182880"/>
            <a:ext cx="2743200" cy="228600"/>
          </a:xfrm>
          <a:prstGeom prst="rect">
            <a:avLst/>
          </a:prstGeom>
          <a:noFill/>
        </p:spPr>
        <p:txBody>
          <a:bodyPr wrap="square" lIns="0" tIns="0" rIns="0" bIns="0" rtlCol="0" anchor="ctr"/>
          <a:lstStyle/>
          <a:p>
            <a:pPr marL="0" indent="0">
              <a:buNone/>
            </a:pPr>
            <a:r>
              <a:rPr lang="en-US" sz="1000" b="1" kern="0" spc="600" dirty="0">
                <a:solidFill>
                  <a:srgbClr val="E91E9C"/>
                </a:solidFill>
                <a:latin typeface="Arial" panose="020B0604020202020204" pitchFamily="34" charset="0"/>
                <a:ea typeface="Arial" panose="020B0604020202020204" pitchFamily="34" charset="-122"/>
                <a:cs typeface="Arial" panose="020B0604020202020204" pitchFamily="34" charset="-120"/>
              </a:rPr>
              <a:t>GALERIE</a:t>
            </a:r>
            <a:endParaRPr lang="en-US" sz="1000" dirty="0"/>
          </a:p>
        </p:txBody>
      </p:sp>
      <p:pic>
        <p:nvPicPr>
          <p:cNvPr id="14" name="Image 13" descr="Une image contenant personne, habits, Accessoire de mode, Visage humain&#10;&#10;Description générée automatiquement"/>
          <p:cNvPicPr>
            <a:picLocks noChangeAspect="1"/>
          </p:cNvPicPr>
          <p:nvPr/>
        </p:nvPicPr>
        <p:blipFill>
          <a:blip r:embed="rId3"/>
          <a:stretch>
            <a:fillRect/>
          </a:stretch>
        </p:blipFill>
        <p:spPr>
          <a:xfrm>
            <a:off x="4954742" y="2784288"/>
            <a:ext cx="1436044" cy="2296808"/>
          </a:xfrm>
          <a:prstGeom prst="rect">
            <a:avLst/>
          </a:prstGeom>
        </p:spPr>
      </p:pic>
      <p:pic>
        <p:nvPicPr>
          <p:cNvPr id="16" name="Image 15" descr="Une image contenant route, Circuit, Voiture de course, sport mécanique&#10;&#10;Description générée automatiquement"/>
          <p:cNvPicPr>
            <a:picLocks noChangeAspect="1"/>
          </p:cNvPicPr>
          <p:nvPr/>
        </p:nvPicPr>
        <p:blipFill>
          <a:blip r:embed="rId4"/>
          <a:stretch>
            <a:fillRect/>
          </a:stretch>
        </p:blipFill>
        <p:spPr>
          <a:xfrm>
            <a:off x="3066277" y="481221"/>
            <a:ext cx="3324508" cy="2215211"/>
          </a:xfrm>
          <a:prstGeom prst="rect">
            <a:avLst/>
          </a:prstGeom>
        </p:spPr>
      </p:pic>
      <p:pic>
        <p:nvPicPr>
          <p:cNvPr id="18" name="Image 17" descr="Une image contenant voiture de sport, sport mécanique, herbe, Voiture de course&#10;&#10;Description générée automatiquement"/>
          <p:cNvPicPr>
            <a:picLocks noChangeAspect="1"/>
          </p:cNvPicPr>
          <p:nvPr/>
        </p:nvPicPr>
        <p:blipFill>
          <a:blip r:embed="rId5"/>
          <a:stretch>
            <a:fillRect/>
          </a:stretch>
        </p:blipFill>
        <p:spPr>
          <a:xfrm>
            <a:off x="6444814" y="481221"/>
            <a:ext cx="2296230" cy="1404268"/>
          </a:xfrm>
          <a:prstGeom prst="rect">
            <a:avLst/>
          </a:prstGeom>
        </p:spPr>
      </p:pic>
      <p:pic>
        <p:nvPicPr>
          <p:cNvPr id="20" name="Image 19" descr="Une image contenant Visage humain, personne, plein air, habits&#10;&#10;Description générée automatiquement"/>
          <p:cNvPicPr>
            <a:picLocks noChangeAspect="1"/>
          </p:cNvPicPr>
          <p:nvPr/>
        </p:nvPicPr>
        <p:blipFill>
          <a:blip r:embed="rId6"/>
          <a:stretch>
            <a:fillRect/>
          </a:stretch>
        </p:blipFill>
        <p:spPr>
          <a:xfrm>
            <a:off x="640080" y="3501958"/>
            <a:ext cx="2373625" cy="1580439"/>
          </a:xfrm>
          <a:prstGeom prst="rect">
            <a:avLst/>
          </a:prstGeom>
        </p:spPr>
      </p:pic>
      <p:pic>
        <p:nvPicPr>
          <p:cNvPr id="22" name="Image 21" descr="Une image contenant roue, véhicule, Circuit, sport mécanique&#10;&#10;Description générée automatiquement"/>
          <p:cNvPicPr>
            <a:picLocks noChangeAspect="1"/>
          </p:cNvPicPr>
          <p:nvPr/>
        </p:nvPicPr>
        <p:blipFill>
          <a:blip r:embed="rId7"/>
          <a:stretch>
            <a:fillRect/>
          </a:stretch>
        </p:blipFill>
        <p:spPr>
          <a:xfrm>
            <a:off x="6428158" y="1925862"/>
            <a:ext cx="2312886" cy="1541140"/>
          </a:xfrm>
          <a:prstGeom prst="rect">
            <a:avLst/>
          </a:prstGeom>
        </p:spPr>
      </p:pic>
      <p:pic>
        <p:nvPicPr>
          <p:cNvPr id="26" name="Image 25" descr="Une image contenant ciel, roue, sport mécanique, véhicule&#10;&#10;Description générée automatiquement"/>
          <p:cNvPicPr>
            <a:picLocks noChangeAspect="1"/>
          </p:cNvPicPr>
          <p:nvPr/>
        </p:nvPicPr>
        <p:blipFill>
          <a:blip r:embed="rId8"/>
          <a:stretch>
            <a:fillRect/>
          </a:stretch>
        </p:blipFill>
        <p:spPr>
          <a:xfrm>
            <a:off x="6443359" y="3560255"/>
            <a:ext cx="2297685" cy="1531790"/>
          </a:xfrm>
          <a:prstGeom prst="rect">
            <a:avLst/>
          </a:prstGeom>
        </p:spPr>
      </p:pic>
      <p:pic>
        <p:nvPicPr>
          <p:cNvPr id="28" name="Image 27" descr="Une image contenant ciel, plein air, véhicule, personne&#10;&#10;Description générée automatiquement"/>
          <p:cNvPicPr>
            <a:picLocks noChangeAspect="1"/>
          </p:cNvPicPr>
          <p:nvPr/>
        </p:nvPicPr>
        <p:blipFill>
          <a:blip r:embed="rId9"/>
          <a:stretch>
            <a:fillRect/>
          </a:stretch>
        </p:blipFill>
        <p:spPr>
          <a:xfrm>
            <a:off x="3066277" y="2784288"/>
            <a:ext cx="1835892" cy="2296808"/>
          </a:xfrm>
          <a:prstGeom prst="rect">
            <a:avLst/>
          </a:prstGeom>
        </p:spPr>
      </p:pic>
      <p:pic>
        <p:nvPicPr>
          <p:cNvPr id="30" name="Image 29" descr="Une image contenant personne, course, véhicule, sport mécanique&#10;&#10;Description générée automatiquement"/>
          <p:cNvPicPr>
            <a:picLocks noChangeAspect="1"/>
          </p:cNvPicPr>
          <p:nvPr/>
        </p:nvPicPr>
        <p:blipFill>
          <a:blip r:embed="rId10"/>
          <a:stretch>
            <a:fillRect/>
          </a:stretch>
        </p:blipFill>
        <p:spPr>
          <a:xfrm>
            <a:off x="640080" y="486802"/>
            <a:ext cx="2372168" cy="29673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1B2F"/>
        </a:solidFill>
        <a:effectLst/>
      </p:bgPr>
    </p:bg>
    <p:spTree>
      <p:nvGrpSpPr>
        <p:cNvPr id="1" name=""/>
        <p:cNvGrpSpPr/>
        <p:nvPr/>
      </p:nvGrpSpPr>
      <p:grpSpPr>
        <a:xfrm>
          <a:off x="0" y="0"/>
          <a:ext cx="0" cy="0"/>
          <a:chOff x="0" y="0"/>
          <a:chExt cx="0" cy="0"/>
        </a:xfrm>
      </p:grpSpPr>
      <p:pic>
        <p:nvPicPr>
          <p:cNvPr id="2" name="Image 0" descr="/home/claude/photo_car_action.jpg"/>
          <p:cNvPicPr>
            <a:picLocks noChangeAspect="1"/>
          </p:cNvPicPr>
          <p:nvPr/>
        </p:nvPicPr>
        <p:blipFill>
          <a:blip r:embed="rId3">
            <a:alphaModFix amt="15000"/>
          </a:blip>
          <a:srcRect/>
          <a:stretch>
            <a:fillRect/>
          </a:stretch>
        </p:blipFill>
        <p:spPr>
          <a:xfrm>
            <a:off x="0" y="0"/>
            <a:ext cx="9144000" cy="5143500"/>
          </a:xfrm>
          <a:prstGeom prst="rect">
            <a:avLst/>
          </a:prstGeom>
        </p:spPr>
      </p:pic>
      <p:sp>
        <p:nvSpPr>
          <p:cNvPr id="4" name="Text 0"/>
          <p:cNvSpPr/>
          <p:nvPr/>
        </p:nvSpPr>
        <p:spPr>
          <a:xfrm>
            <a:off x="914400" y="1737360"/>
            <a:ext cx="7315200" cy="457200"/>
          </a:xfrm>
          <a:prstGeom prst="rect">
            <a:avLst/>
          </a:prstGeom>
          <a:noFill/>
        </p:spPr>
        <p:txBody>
          <a:bodyPr wrap="square" lIns="0" tIns="0" rIns="0" bIns="0" rtlCol="0" anchor="ctr"/>
          <a:lstStyle/>
          <a:p>
            <a:pPr marL="0" indent="0" algn="ctr">
              <a:buNone/>
            </a:pPr>
            <a:r>
              <a:rPr lang="en-US" sz="2800" dirty="0">
                <a:solidFill>
                  <a:srgbClr val="FFFFFF"/>
                </a:solidFill>
                <a:latin typeface="Georgia" panose="02040502050405020303" pitchFamily="34" charset="0"/>
                <a:ea typeface="Georgia" panose="02040502050405020303" pitchFamily="34" charset="-122"/>
                <a:cs typeface="Georgia" panose="02040502050405020303" pitchFamily="34" charset="-120"/>
              </a:rPr>
              <a:t>Collaborons ensemble</a:t>
            </a:r>
            <a:endParaRPr lang="en-US" sz="2800" dirty="0"/>
          </a:p>
        </p:txBody>
      </p:sp>
      <p:sp>
        <p:nvSpPr>
          <p:cNvPr id="5" name="Text 1"/>
          <p:cNvSpPr/>
          <p:nvPr/>
        </p:nvSpPr>
        <p:spPr>
          <a:xfrm>
            <a:off x="1371600" y="2286000"/>
            <a:ext cx="6400800" cy="640080"/>
          </a:xfrm>
          <a:prstGeom prst="rect">
            <a:avLst/>
          </a:prstGeom>
          <a:noFill/>
        </p:spPr>
        <p:txBody>
          <a:bodyPr wrap="square" lIns="0" tIns="0" rIns="0" bIns="0" rtlCol="0" anchor="ctr"/>
          <a:lstStyle/>
          <a:p>
            <a:pPr marL="0" indent="0" algn="ctr">
              <a:buNone/>
            </a:pPr>
            <a:r>
              <a:rPr lang="en-US" sz="1000" dirty="0">
                <a:solidFill>
                  <a:srgbClr val="9CA3AF"/>
                </a:solidFill>
                <a:latin typeface="Arial" panose="020B0604020202020204" pitchFamily="34" charset="0"/>
                <a:ea typeface="Arial" panose="020B0604020202020204" pitchFamily="34" charset="-122"/>
                <a:cs typeface="Arial" panose="020B0604020202020204" pitchFamily="34" charset="-120"/>
              </a:rPr>
              <a:t>Associez votre marque à une ambassadrice d'exception.</a:t>
            </a:r>
            <a:endParaRPr lang="en-US" sz="1000" dirty="0"/>
          </a:p>
          <a:p>
            <a:pPr marL="0" indent="0" algn="ctr">
              <a:buNone/>
            </a:pPr>
            <a:r>
              <a:rPr lang="en-US" sz="1000" dirty="0">
                <a:solidFill>
                  <a:srgbClr val="9CA3AF"/>
                </a:solidFill>
                <a:latin typeface="Arial" panose="020B0604020202020204" pitchFamily="34" charset="0"/>
                <a:ea typeface="Arial" panose="020B0604020202020204" pitchFamily="34" charset="-122"/>
                <a:cs typeface="Arial" panose="020B0604020202020204" pitchFamily="34" charset="-120"/>
              </a:rPr>
              <a:t>Notoriété, image premium et valeurs fortes — sur les circuits</a:t>
            </a:r>
            <a:endParaRPr lang="en-US" sz="1000" dirty="0"/>
          </a:p>
          <a:p>
            <a:pPr marL="0" indent="0" algn="ctr">
              <a:buNone/>
            </a:pPr>
            <a:r>
              <a:rPr lang="en-US" sz="1000" dirty="0">
                <a:solidFill>
                  <a:srgbClr val="9CA3AF"/>
                </a:solidFill>
                <a:latin typeface="Arial" panose="020B0604020202020204" pitchFamily="34" charset="0"/>
                <a:ea typeface="Arial" panose="020B0604020202020204" pitchFamily="34" charset="-122"/>
                <a:cs typeface="Arial" panose="020B0604020202020204" pitchFamily="34" charset="-120"/>
              </a:rPr>
              <a:t>et dans le quotidien de milliers de passionnés.</a:t>
            </a:r>
            <a:endParaRPr lang="en-US" sz="1000" dirty="0"/>
          </a:p>
        </p:txBody>
      </p:sp>
      <p:sp>
        <p:nvSpPr>
          <p:cNvPr id="6" name="Shape 2"/>
          <p:cNvSpPr/>
          <p:nvPr/>
        </p:nvSpPr>
        <p:spPr>
          <a:xfrm>
            <a:off x="2286000" y="3200400"/>
            <a:ext cx="4572000" cy="1234440"/>
          </a:xfrm>
          <a:prstGeom prst="rect">
            <a:avLst/>
          </a:prstGeom>
          <a:solidFill>
            <a:srgbClr val="12121E"/>
          </a:solidFill>
          <a:effectLst>
            <a:outerShdw blurRad="50800" dist="12700" dir="8100000" algn="bl" rotWithShape="0">
              <a:srgbClr val="000000">
                <a:alpha val="6000"/>
              </a:srgbClr>
            </a:outerShdw>
          </a:effectLst>
        </p:spPr>
        <p:txBody>
          <a:bodyPr/>
          <a:lstStyle/>
          <a:p>
            <a:endParaRPr lang="fr-FR"/>
          </a:p>
        </p:txBody>
      </p:sp>
      <p:sp>
        <p:nvSpPr>
          <p:cNvPr id="7" name="Shape 3"/>
          <p:cNvSpPr/>
          <p:nvPr/>
        </p:nvSpPr>
        <p:spPr>
          <a:xfrm>
            <a:off x="2286000" y="3200400"/>
            <a:ext cx="4572000" cy="27432"/>
          </a:xfrm>
          <a:prstGeom prst="rect">
            <a:avLst/>
          </a:prstGeom>
          <a:solidFill>
            <a:srgbClr val="C71585"/>
          </a:solidFill>
        </p:spPr>
        <p:txBody>
          <a:bodyPr/>
          <a:lstStyle/>
          <a:p>
            <a:endParaRPr lang="fr-FR"/>
          </a:p>
        </p:txBody>
      </p:sp>
      <p:pic>
        <p:nvPicPr>
          <p:cNvPr id="8" name="Image 2" descr="preencoded.png"/>
          <p:cNvPicPr>
            <a:picLocks noChangeAspect="1"/>
          </p:cNvPicPr>
          <p:nvPr/>
        </p:nvPicPr>
        <p:blipFill>
          <a:blip r:embed="rId4"/>
          <a:stretch>
            <a:fillRect/>
          </a:stretch>
        </p:blipFill>
        <p:spPr>
          <a:xfrm>
            <a:off x="2560320" y="3364992"/>
            <a:ext cx="182880" cy="182880"/>
          </a:xfrm>
          <a:prstGeom prst="rect">
            <a:avLst/>
          </a:prstGeom>
        </p:spPr>
      </p:pic>
      <p:sp>
        <p:nvSpPr>
          <p:cNvPr id="9" name="Text 4"/>
          <p:cNvSpPr/>
          <p:nvPr/>
        </p:nvSpPr>
        <p:spPr>
          <a:xfrm>
            <a:off x="2834640" y="3364992"/>
            <a:ext cx="2743200" cy="182880"/>
          </a:xfrm>
          <a:prstGeom prst="rect">
            <a:avLst/>
          </a:prstGeom>
          <a:noFill/>
        </p:spPr>
        <p:txBody>
          <a:bodyPr wrap="square" lIns="0" tIns="0" rIns="0" bIns="0" rtlCol="0" anchor="ctr"/>
          <a:lstStyle/>
          <a:p>
            <a:pPr marL="0" indent="0">
              <a:buNone/>
            </a:pPr>
            <a:r>
              <a:rPr lang="en-US" sz="900" b="1" kern="0" spc="300" dirty="0">
                <a:solidFill>
                  <a:srgbClr val="E91E9C"/>
                </a:solidFill>
                <a:latin typeface="Arial" panose="020B0604020202020204" pitchFamily="34" charset="0"/>
                <a:ea typeface="Arial" panose="020B0604020202020204" pitchFamily="34" charset="-122"/>
                <a:cs typeface="Arial" panose="020B0604020202020204" pitchFamily="34" charset="-120"/>
              </a:rPr>
              <a:t>CONTACT &amp; BOOKING</a:t>
            </a:r>
            <a:endParaRPr lang="en-US" sz="900" dirty="0"/>
          </a:p>
        </p:txBody>
      </p:sp>
      <p:sp>
        <p:nvSpPr>
          <p:cNvPr id="10" name="Text 5"/>
          <p:cNvSpPr/>
          <p:nvPr/>
        </p:nvSpPr>
        <p:spPr>
          <a:xfrm>
            <a:off x="2834640" y="3657600"/>
            <a:ext cx="3657600" cy="201168"/>
          </a:xfrm>
          <a:prstGeom prst="rect">
            <a:avLst/>
          </a:prstGeom>
          <a:noFill/>
        </p:spPr>
        <p:txBody>
          <a:bodyPr wrap="square" lIns="0" tIns="0" rIns="0" bIns="0" rtlCol="0" anchor="ctr"/>
          <a:lstStyle/>
          <a:p>
            <a:pPr marL="0" indent="0">
              <a:buNone/>
            </a:pPr>
            <a:r>
              <a:rPr lang="en-US" sz="1000" dirty="0">
                <a:solidFill>
                  <a:srgbClr val="9CA3AF"/>
                </a:solidFill>
                <a:latin typeface="Arial" panose="020B0604020202020204" pitchFamily="34" charset="0"/>
                <a:ea typeface="Arial" panose="020B0604020202020204" pitchFamily="34" charset="-122"/>
                <a:cs typeface="Arial" panose="020B0604020202020204" pitchFamily="34" charset="-120"/>
              </a:rPr>
              <a:t>Management :  </a:t>
            </a:r>
            <a:r>
              <a:rPr lang="en-US" sz="1000" b="1" dirty="0">
                <a:solidFill>
                  <a:srgbClr val="FFFFFF"/>
                </a:solidFill>
                <a:latin typeface="Arial" panose="020B0604020202020204" pitchFamily="34" charset="0"/>
                <a:ea typeface="Arial" panose="020B0604020202020204" pitchFamily="34" charset="-122"/>
                <a:cs typeface="Arial" panose="020B0604020202020204" pitchFamily="34" charset="-120"/>
              </a:rPr>
              <a:t>Matteo Bonvin — MB Media Group</a:t>
            </a:r>
            <a:endParaRPr lang="en-US" sz="1000" dirty="0"/>
          </a:p>
        </p:txBody>
      </p:sp>
      <p:sp>
        <p:nvSpPr>
          <p:cNvPr id="11" name="Text 6"/>
          <p:cNvSpPr/>
          <p:nvPr/>
        </p:nvSpPr>
        <p:spPr>
          <a:xfrm>
            <a:off x="2834640" y="3931920"/>
            <a:ext cx="3657600" cy="201168"/>
          </a:xfrm>
          <a:prstGeom prst="rect">
            <a:avLst/>
          </a:prstGeom>
          <a:noFill/>
        </p:spPr>
        <p:txBody>
          <a:bodyPr wrap="square" lIns="0" tIns="0" rIns="0" bIns="0" rtlCol="0" anchor="ctr"/>
          <a:lstStyle/>
          <a:p>
            <a:pPr marL="0" indent="0">
              <a:buNone/>
            </a:pPr>
            <a:r>
              <a:rPr lang="en-US" sz="1000" dirty="0">
                <a:solidFill>
                  <a:srgbClr val="9CA3AF"/>
                </a:solidFill>
                <a:latin typeface="Arial" panose="020B0604020202020204" pitchFamily="34" charset="0"/>
                <a:ea typeface="Arial" panose="020B0604020202020204" pitchFamily="34" charset="-122"/>
                <a:cs typeface="Arial" panose="020B0604020202020204" pitchFamily="34" charset="-120"/>
              </a:rPr>
              <a:t>Email :  </a:t>
            </a:r>
            <a:r>
              <a:rPr lang="en-US" sz="1000" b="1" dirty="0">
                <a:solidFill>
                  <a:srgbClr val="E91E9C"/>
                </a:solidFill>
                <a:latin typeface="Arial" panose="020B0604020202020204" pitchFamily="34" charset="0"/>
                <a:ea typeface="Arial" panose="020B0604020202020204" pitchFamily="34" charset="-122"/>
                <a:cs typeface="Arial" panose="020B0604020202020204" pitchFamily="34" charset="-120"/>
              </a:rPr>
              <a:t>matteo.bonvin@mb-mediagroup.ch</a:t>
            </a:r>
            <a:endParaRPr lang="en-US" sz="1000" dirty="0"/>
          </a:p>
        </p:txBody>
      </p:sp>
      <p:pic>
        <p:nvPicPr>
          <p:cNvPr id="12" name="Image 3" descr="preencoded.png"/>
          <p:cNvPicPr>
            <a:picLocks noChangeAspect="1"/>
          </p:cNvPicPr>
          <p:nvPr/>
        </p:nvPicPr>
        <p:blipFill>
          <a:blip r:embed="rId5"/>
          <a:stretch>
            <a:fillRect/>
          </a:stretch>
        </p:blipFill>
        <p:spPr>
          <a:xfrm>
            <a:off x="2926080" y="4572000"/>
            <a:ext cx="137160" cy="137160"/>
          </a:xfrm>
          <a:prstGeom prst="rect">
            <a:avLst/>
          </a:prstGeom>
        </p:spPr>
      </p:pic>
      <p:sp>
        <p:nvSpPr>
          <p:cNvPr id="13" name="Text 7"/>
          <p:cNvSpPr/>
          <p:nvPr/>
        </p:nvSpPr>
        <p:spPr>
          <a:xfrm>
            <a:off x="3108960" y="4553712"/>
            <a:ext cx="914400" cy="182880"/>
          </a:xfrm>
          <a:prstGeom prst="rect">
            <a:avLst/>
          </a:prstGeom>
          <a:noFill/>
        </p:spPr>
        <p:txBody>
          <a:bodyPr wrap="square" lIns="0" tIns="0" rIns="0" bIns="0" rtlCol="0" anchor="ctr"/>
          <a:lstStyle/>
          <a:p>
            <a:pPr marL="0" indent="0">
              <a:buNone/>
            </a:pPr>
            <a:r>
              <a:rPr lang="en-US" sz="800" dirty="0">
                <a:solidFill>
                  <a:srgbClr val="9CA3AF"/>
                </a:solidFill>
                <a:latin typeface="Arial" panose="020B0604020202020204" pitchFamily="34" charset="0"/>
                <a:ea typeface="Arial" panose="020B0604020202020204" pitchFamily="34" charset="-122"/>
                <a:cs typeface="Arial" panose="020B0604020202020204" pitchFamily="34" charset="-120"/>
              </a:rPr>
              <a:t>@lena_buhler</a:t>
            </a:r>
            <a:endParaRPr lang="en-US" sz="800" dirty="0"/>
          </a:p>
        </p:txBody>
      </p:sp>
      <p:pic>
        <p:nvPicPr>
          <p:cNvPr id="14" name="Image 4" descr="preencoded.png"/>
          <p:cNvPicPr>
            <a:picLocks noChangeAspect="1"/>
          </p:cNvPicPr>
          <p:nvPr/>
        </p:nvPicPr>
        <p:blipFill>
          <a:blip r:embed="rId6"/>
          <a:stretch>
            <a:fillRect/>
          </a:stretch>
        </p:blipFill>
        <p:spPr>
          <a:xfrm>
            <a:off x="4206240" y="4572000"/>
            <a:ext cx="137160" cy="137160"/>
          </a:xfrm>
          <a:prstGeom prst="rect">
            <a:avLst/>
          </a:prstGeom>
        </p:spPr>
      </p:pic>
      <p:sp>
        <p:nvSpPr>
          <p:cNvPr id="15" name="Text 8"/>
          <p:cNvSpPr/>
          <p:nvPr/>
        </p:nvSpPr>
        <p:spPr>
          <a:xfrm>
            <a:off x="4389120" y="4553712"/>
            <a:ext cx="914400" cy="182880"/>
          </a:xfrm>
          <a:prstGeom prst="rect">
            <a:avLst/>
          </a:prstGeom>
          <a:noFill/>
        </p:spPr>
        <p:txBody>
          <a:bodyPr wrap="square" lIns="0" tIns="0" rIns="0" bIns="0" rtlCol="0" anchor="ctr"/>
          <a:lstStyle/>
          <a:p>
            <a:pPr marL="0" indent="0">
              <a:buNone/>
            </a:pPr>
            <a:r>
              <a:rPr lang="en-US" sz="800" dirty="0">
                <a:solidFill>
                  <a:srgbClr val="9CA3AF"/>
                </a:solidFill>
                <a:latin typeface="Arial" panose="020B0604020202020204" pitchFamily="34" charset="0"/>
                <a:ea typeface="Arial" panose="020B0604020202020204" pitchFamily="34" charset="-122"/>
                <a:cs typeface="Arial" panose="020B0604020202020204" pitchFamily="34" charset="-120"/>
              </a:rPr>
              <a:t>@lena_buhler</a:t>
            </a:r>
            <a:endParaRPr lang="en-US" sz="800" dirty="0"/>
          </a:p>
        </p:txBody>
      </p:sp>
      <p:sp>
        <p:nvSpPr>
          <p:cNvPr id="16" name="Text 9"/>
          <p:cNvSpPr/>
          <p:nvPr/>
        </p:nvSpPr>
        <p:spPr>
          <a:xfrm>
            <a:off x="5486400" y="4553712"/>
            <a:ext cx="1097280" cy="182880"/>
          </a:xfrm>
          <a:prstGeom prst="rect">
            <a:avLst/>
          </a:prstGeom>
          <a:noFill/>
        </p:spPr>
        <p:txBody>
          <a:bodyPr wrap="square" lIns="0" tIns="0" rIns="0" bIns="0" rtlCol="0" anchor="ctr"/>
          <a:lstStyle/>
          <a:p>
            <a:pPr marL="0" indent="0">
              <a:buNone/>
            </a:pPr>
            <a:r>
              <a:rPr lang="en-US" sz="800" dirty="0">
                <a:solidFill>
                  <a:srgbClr val="9CA3AF"/>
                </a:solidFill>
                <a:latin typeface="Arial" panose="020B0604020202020204" pitchFamily="34" charset="0"/>
                <a:ea typeface="Arial" panose="020B0604020202020204" pitchFamily="34" charset="-122"/>
                <a:cs typeface="Arial" panose="020B0604020202020204" pitchFamily="34" charset="-120"/>
              </a:rPr>
              <a:t>lenabuhler.ch</a:t>
            </a:r>
            <a:endParaRPr lang="en-US" sz="800" dirty="0"/>
          </a:p>
        </p:txBody>
      </p:sp>
      <p:pic>
        <p:nvPicPr>
          <p:cNvPr id="18" name="Image 17" descr="Une image contenant Police, Graphique, logo, graphisme&#10;&#10;Description générée automatiquement"/>
          <p:cNvPicPr>
            <a:picLocks noChangeAspect="1"/>
          </p:cNvPicPr>
          <p:nvPr/>
        </p:nvPicPr>
        <p:blipFill>
          <a:blip r:embed="rId7"/>
          <a:stretch>
            <a:fillRect/>
          </a:stretch>
        </p:blipFill>
        <p:spPr>
          <a:xfrm>
            <a:off x="2499101" y="374191"/>
            <a:ext cx="4145797" cy="122600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1114</Words>
  <Application>Microsoft Office PowerPoint</Application>
  <PresentationFormat>Affichage à l'écran (16:9)</PresentationFormat>
  <Paragraphs>179</Paragraphs>
  <Slides>9</Slides>
  <Notes>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Aptos</vt:lpstr>
      <vt:lpstr>Arial</vt:lpstr>
      <vt:lpstr>Calibri</vt:lpstr>
      <vt:lpstr>Georgia</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Kit Media - Léna Bühler 2026</dc:title>
  <dc:subject>PptxGenJS Presentation</dc:subject>
  <dc:creator>MB Media Group</dc:creator>
  <cp:lastModifiedBy>INOTHER</cp:lastModifiedBy>
  <cp:revision>3</cp:revision>
  <dcterms:created xsi:type="dcterms:W3CDTF">2026-02-18T08:06:00Z</dcterms:created>
  <dcterms:modified xsi:type="dcterms:W3CDTF">2026-04-23T07:27:20Z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EFF9A2ECB20B4ACBAB54BBD9275531F4_13</vt:lpwstr>
  </property>
  <property fmtid="{D5CDD505-2E9C-101B-9397-08002B2CF9AE}" pid="3" name="KSOProductBuildVer">
    <vt:lpwstr>1036-12.2.0.23196</vt:lpwstr>
  </property>
</Properties>
</file>